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60"/>
  </p:notesMasterIdLst>
  <p:handoutMasterIdLst>
    <p:handoutMasterId r:id="rId61"/>
  </p:handoutMasterIdLst>
  <p:sldIdLst>
    <p:sldId id="327" r:id="rId5"/>
    <p:sldId id="330" r:id="rId6"/>
    <p:sldId id="331" r:id="rId7"/>
    <p:sldId id="332" r:id="rId8"/>
    <p:sldId id="298" r:id="rId9"/>
    <p:sldId id="262" r:id="rId10"/>
    <p:sldId id="263" r:id="rId11"/>
    <p:sldId id="299" r:id="rId12"/>
    <p:sldId id="333" r:id="rId13"/>
    <p:sldId id="302" r:id="rId14"/>
    <p:sldId id="264" r:id="rId15"/>
    <p:sldId id="334" r:id="rId16"/>
    <p:sldId id="335" r:id="rId17"/>
    <p:sldId id="266" r:id="rId18"/>
    <p:sldId id="265" r:id="rId19"/>
    <p:sldId id="336" r:id="rId20"/>
    <p:sldId id="337" r:id="rId21"/>
    <p:sldId id="276" r:id="rId22"/>
    <p:sldId id="303" r:id="rId23"/>
    <p:sldId id="293" r:id="rId24"/>
    <p:sldId id="277" r:id="rId25"/>
    <p:sldId id="340" r:id="rId26"/>
    <p:sldId id="338" r:id="rId27"/>
    <p:sldId id="339" r:id="rId28"/>
    <p:sldId id="284" r:id="rId29"/>
    <p:sldId id="269" r:id="rId30"/>
    <p:sldId id="304" r:id="rId31"/>
    <p:sldId id="305" r:id="rId32"/>
    <p:sldId id="307" r:id="rId33"/>
    <p:sldId id="306" r:id="rId34"/>
    <p:sldId id="308" r:id="rId35"/>
    <p:sldId id="270" r:id="rId36"/>
    <p:sldId id="309" r:id="rId37"/>
    <p:sldId id="310" r:id="rId38"/>
    <p:sldId id="311" r:id="rId39"/>
    <p:sldId id="312" r:id="rId40"/>
    <p:sldId id="314" r:id="rId41"/>
    <p:sldId id="313" r:id="rId42"/>
    <p:sldId id="315" r:id="rId43"/>
    <p:sldId id="316" r:id="rId44"/>
    <p:sldId id="317" r:id="rId45"/>
    <p:sldId id="294" r:id="rId46"/>
    <p:sldId id="296" r:id="rId47"/>
    <p:sldId id="318" r:id="rId48"/>
    <p:sldId id="319" r:id="rId49"/>
    <p:sldId id="321" r:id="rId50"/>
    <p:sldId id="322" r:id="rId51"/>
    <p:sldId id="323" r:id="rId52"/>
    <p:sldId id="324" r:id="rId53"/>
    <p:sldId id="288" r:id="rId54"/>
    <p:sldId id="289" r:id="rId55"/>
    <p:sldId id="320" r:id="rId56"/>
    <p:sldId id="341" r:id="rId57"/>
    <p:sldId id="274" r:id="rId58"/>
    <p:sldId id="329" r:id="rId59"/>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0948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501"/>
    <p:restoredTop sz="85174"/>
  </p:normalViewPr>
  <p:slideViewPr>
    <p:cSldViewPr snapToGrid="0" snapToObjects="1">
      <p:cViewPr varScale="1">
        <p:scale>
          <a:sx n="82" d="100"/>
          <a:sy n="82" d="100"/>
        </p:scale>
        <p:origin x="926" y="7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tableStyles" Target="tableStyles.xml"/><Relationship Id="rId5" Type="http://schemas.openxmlformats.org/officeDocument/2006/relationships/slide" Target="slides/slide1.xml"/><Relationship Id="rId61" Type="http://schemas.openxmlformats.org/officeDocument/2006/relationships/handoutMaster" Target="handoutMasters/handoutMaster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notesMaster" Target="notesMasters/notesMaster1.xml"/><Relationship Id="rId65"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3/13/2024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‹nº›</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3/13/2024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‹nº›</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EEBDA0E2-FEBD-4B65-8F16-724CF984F377}" type="slidenum">
              <a:rPr lang="en-US" smtClean="0"/>
              <a:t>18</a:t>
            </a:fld>
            <a:endParaRPr lang="en-US"/>
          </a:p>
        </p:txBody>
      </p:sp>
    </p:spTree>
    <p:extLst>
      <p:ext uri="{BB962C8B-B14F-4D97-AF65-F5344CB8AC3E}">
        <p14:creationId xmlns:p14="http://schemas.microsoft.com/office/powerpoint/2010/main" val="19976614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21</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22</a:t>
            </a:fld>
            <a:endParaRPr lang="en-US"/>
          </a:p>
        </p:txBody>
      </p:sp>
    </p:spTree>
    <p:extLst>
      <p:ext uri="{BB962C8B-B14F-4D97-AF65-F5344CB8AC3E}">
        <p14:creationId xmlns:p14="http://schemas.microsoft.com/office/powerpoint/2010/main" val="7683961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23</a:t>
            </a:fld>
            <a:endParaRPr lang="en-US"/>
          </a:p>
        </p:txBody>
      </p:sp>
    </p:spTree>
    <p:extLst>
      <p:ext uri="{BB962C8B-B14F-4D97-AF65-F5344CB8AC3E}">
        <p14:creationId xmlns:p14="http://schemas.microsoft.com/office/powerpoint/2010/main" val="22085956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24</a:t>
            </a:fld>
            <a:endParaRPr lang="en-US"/>
          </a:p>
        </p:txBody>
      </p:sp>
    </p:spTree>
    <p:extLst>
      <p:ext uri="{BB962C8B-B14F-4D97-AF65-F5344CB8AC3E}">
        <p14:creationId xmlns:p14="http://schemas.microsoft.com/office/powerpoint/2010/main" val="29991299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3/13/2024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3/13/2024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3/13/2024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3/13/2024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3/13/2024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3/13/2024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3/13/2024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3/13/2024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3/13/2024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3/13/2024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‹nº›</a:t>
            </a:fld>
            <a:endParaRPr lang="en-US"/>
          </a:p>
        </p:txBody>
      </p:sp>
      <p:sp>
        <p:nvSpPr>
          <p:cNvPr id="3" name="CaixaDeTexto 2">
            <a:extLst>
              <a:ext uri="{FF2B5EF4-FFF2-40B4-BE49-F238E27FC236}">
                <a16:creationId xmlns:a16="http://schemas.microsoft.com/office/drawing/2014/main" id="{CE7A571D-7A13-6483-09A7-EC9251EE7E96}"/>
              </a:ext>
            </a:extLst>
          </p:cNvPr>
          <p:cNvSpPr txBox="1"/>
          <p:nvPr userDrawn="1">
            <p:extLst>
              <p:ext uri="{1162E1C5-73C7-4A58-AE30-91384D911F3F}">
                <p184:classification xmlns:p184="http://schemas.microsoft.com/office/powerpoint/2018/4/main" val="ftr"/>
              </p:ext>
            </p:extLst>
          </p:nvPr>
        </p:nvSpPr>
        <p:spPr>
          <a:xfrm>
            <a:off x="63500" y="6657340"/>
            <a:ext cx="461963" cy="137160"/>
          </a:xfrm>
          <a:prstGeom prst="rect">
            <a:avLst/>
          </a:prstGeom>
        </p:spPr>
        <p:txBody>
          <a:bodyPr horzOverflow="overflow" lIns="0" tIns="0" rIns="0" bIns="0">
            <a:spAutoFit/>
          </a:bodyPr>
          <a:lstStyle/>
          <a:p>
            <a:pPr algn="l"/>
            <a:r>
              <a:rPr lang="pt-BR" sz="900">
                <a:solidFill>
                  <a:srgbClr val="737373"/>
                </a:solidFill>
                <a:latin typeface="Trebuchet MS" panose="020B0603020202020204" pitchFamily="34" charset="0"/>
              </a:rPr>
              <a:t>PÚBLICA</a:t>
            </a:r>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fabiorodrigocs/IBMCapstone/blob/10b29ca34c976d29672521c0a6b5b6dcd727df5c/W1%20-%202%20-%20jupyter-labs-webscraping.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github.com/fabiorodrigocs/IBMCapstone/blob/10b29ca34c976d29672521c0a6b5b6dcd727df5c/W1%20-%201%20-%20jupyter-labs-spacex-data-collection-api.ipynb"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fabiorodrigocs/IBMCapstone/blob/10b29ca34c976d29672521c0a6b5b6dcd727df5c/W1%20-%201%20-%20jupyter-labs-spacex-data-collection-api.ipynb" TargetMode="External"/><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14.png"/><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fabiorodrigocs/IBMCapstone/blob/10b29ca34c976d29672521c0a6b5b6dcd727df5c/W1%20-%201%20-%20jupyter-labs-spacex-data-collection-api.ipynb" TargetMode="External"/><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fabiorodrigocs/IBMCapstone/blob/10b29ca34c976d29672521c0a6b5b6dcd727df5c/W2%20-%202%20-%20jupyter-labs-eda-dataviz.ipynb.jupyter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cf-courses-data.static.labs.skills.network/jupyterlite/latest/lab/index.html?notebook_url=https%3A%2F%2Fcf-courses-data.static.labs.skills.network%2FIBM-DS0321EN-SkillsNetwork%2Flabs%2Fmodule_3%2Flab_jupyter_launch_site_location.jupyterlite.ipynb#Display-the-total-payload-mass-carried-by-boosters-launched-by-NASA-(CRS)"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github.com/fabiorodrigocs/IBMCapstone/blob/10b29ca34c976d29672521c0a6b5b6dcd727df5c/W2%20-%201%20-%20jupyter-labs-eda-sql-coursera_sqllite.ipynb" TargetMode="External"/></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fabiorodrigocs/IBMCapstone/blob/10b29ca34c976d29672521c0a6b5b6dcd727df5c/W2%20-%201%20-%20jupyter-labs-eda-sql-coursera_sql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hyperlink" Target="https://github.com/fabiorodrigocs/IBMCapstone/blob/10b29ca34c976d29672521c0a6b5b6dcd727df5c/W2%20-%201%20-%20jupyter-labs-eda-sql-coursera_sql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hyperlink" Target="https://github.com/fabiorodrigocs/IBMCapstone/blob/709ccfcfa4077e8da37fd6663a3fe171a1eafa5d/W3-1%20lab_jupyter_launch_site_location.jupyterlite.ipynb" TargetMode="External"/></Relationships>
</file>

<file path=ppt/slides/_rels/slide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hyperlink" Target="https://github.com/fabiorodrigocs/IBMCapstone/blob/8e13fa89cc9baa3a954b574fac4906e1c4684ef4/W4%20-%20SpaceX_Machine_Learning_Prediction_Part_5.jupyterlite%20B.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hyperlink" Target="https://github.com/fabiorodrigocs/IBMCapstone/blob/8e13fa89cc9baa3a954b574fac4906e1c4684ef4/W4%20-%20SpaceX_Machine_Learning_Prediction_Part_5.jupyterlite%20B.ipynb" TargetMode="External"/><Relationship Id="rId5" Type="http://schemas.openxmlformats.org/officeDocument/2006/relationships/image" Target="../media/image20.png"/><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hyperlink" Target="https://github.com/fabiorodrigocs/IBMCapstone/blob/8e13fa89cc9baa3a954b574fac4906e1c4684ef4/W4%20-%20SpaceX_Machine_Learning_Prediction_Part_5.jupyterlite%20B.ipynb" TargetMode="External"/><Relationship Id="rId5" Type="http://schemas.openxmlformats.org/officeDocument/2006/relationships/image" Target="../media/image22.png"/><Relationship Id="rId4" Type="http://schemas.openxmlformats.org/officeDocument/2006/relationships/image" Target="../media/image21.png"/></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hyperlink" Target="https://github.com/fabiorodrigocs/IBMCapstone/blob/8e13fa89cc9baa3a954b574fac4906e1c4684ef4/W4%20-%20SpaceX_Machine_Learning_Prediction_Part_5.jupyterlite%20B.ipynb" TargetMode="External"/><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hyperlink" Target="https://github.com/fabiorodrigocs/IBMCapstone/blob/8e13fa89cc9baa3a954b574fac4906e1c4684ef4/W4%20-%20SpaceX_Machine_Learning_Prediction_Part_5.jupyterlite%20B.ipynb" TargetMode="External"/><Relationship Id="rId5" Type="http://schemas.openxmlformats.org/officeDocument/2006/relationships/image" Target="../media/image26.png"/><Relationship Id="rId4" Type="http://schemas.openxmlformats.org/officeDocument/2006/relationships/image" Target="../media/image25.png"/></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41.png"/><Relationship Id="rId4" Type="http://schemas.openxmlformats.org/officeDocument/2006/relationships/image" Target="../media/image40.png"/></Relationships>
</file>

<file path=ppt/slides/_rels/slide3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3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48.png"/><Relationship Id="rId4" Type="http://schemas.openxmlformats.org/officeDocument/2006/relationships/image" Target="../media/image47.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github.com/fabiorodrigocs/IBMCapstone/blob/8e13fa89cc9baa3a954b574fac4906e1c4684ef4/W4%20-%20SpaceX_Machine_Learning_Prediction_Part_5.jupyterlite%20B.ipynb"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0.png"/></Relationships>
</file>

<file path=ppt/slides/_rels/slide4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2.png"/></Relationships>
</file>

<file path=ppt/slides/_rels/slide4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4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hyperlink" Target="https://github.com/fabiorodrigocs/IBMCapstone/blob/8e13fa89cc9baa3a954b574fac4906e1c4684ef4/W4%20-%20SpaceX_Machine_Learning_Prediction_Part_5.jupyterlite%20B.ipynb" TargetMode="External"/><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66.png"/><Relationship Id="rId4" Type="http://schemas.openxmlformats.org/officeDocument/2006/relationships/image" Target="../media/image65.png"/></Relationships>
</file>

<file path=ppt/slides/_rels/slide5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github.com/fabiorodrigocs/IBMCapstone/blob/8e13fa89cc9baa3a954b574fac4906e1c4684ef4/W4%20-%20SpaceX_Machine_Learning_Prediction_Part_5.jupyterlite%20B.ipynb" TargetMode="External"/></Relationships>
</file>

<file path=ppt/slides/_rels/slide5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hyperlink" Target="https://github.com/fabiorodrigocs/IBMCapstone/blob/8e13fa89cc9baa3a954b574fac4906e1c4684ef4/W4%20-%20SpaceX_Machine_Learning_Prediction_Part_5.jupyterlite%20B.ipynb" TargetMode="Externa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hyperlink" Target="https://github.com/fabiorodrigocs/IBMCapstone/blob/8e13fa89cc9baa3a954b574fac4906e1c4684ef4/W4%20-%20SpaceX_Machine_Learning_Prediction_Part_5.jupyterlite%20B.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hyperlink" Target="https://github.com/fabiorodrigocs/IBMCapstone/blob/10b29ca34c976d29672521c0a6b5b6dcd727df5c/W1%20-%201%20-%20jupyter-labs-spacex-data-collection-api.ipynb" TargetMode="External"/><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hyperlink" Target="https://github.com/fabiorodrigocs/IBMCapstone/blob/8e13fa89cc9baa3a954b574fac4906e1c4684ef4/W4%20-%20SpaceX_Machine_Learning_Prediction_Part_5.jupyterlite%20B.ipynb"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github.com/fabiorodrigocs/IBMCapstone/blob/10b29ca34c976d29672521c0a6b5b6dcd727df5c/W1%20-%201%20-%20jupyter-labs-spacex-data-collection-api.ipynb"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9820" y="4891899"/>
            <a:ext cx="2856140" cy="646331"/>
          </a:xfrm>
          <a:prstGeom prst="rect">
            <a:avLst/>
          </a:prstGeom>
          <a:noFill/>
        </p:spPr>
        <p:txBody>
          <a:bodyPr wrap="square" lIns="91440" tIns="45720" rIns="91440" bIns="45720" rtlCol="0" anchor="t">
            <a:spAutoFit/>
          </a:bodyPr>
          <a:lstStyle/>
          <a:p>
            <a:r>
              <a:rPr lang="pt-BR" dirty="0">
                <a:solidFill>
                  <a:schemeClr val="bg2"/>
                </a:solidFill>
                <a:latin typeface="Abadi"/>
                <a:ea typeface="SF Pro" pitchFamily="2" charset="0"/>
                <a:cs typeface="SF Pro" pitchFamily="2" charset="0"/>
              </a:rPr>
              <a:t>Fábio Rodrigo C da Silva</a:t>
            </a:r>
          </a:p>
          <a:p>
            <a:r>
              <a:rPr lang="pt-BR" dirty="0" err="1">
                <a:solidFill>
                  <a:schemeClr val="bg2"/>
                </a:solidFill>
                <a:latin typeface="Abadi"/>
                <a:ea typeface="SF Pro" pitchFamily="2" charset="0"/>
                <a:cs typeface="SF Pro" pitchFamily="2" charset="0"/>
              </a:rPr>
              <a:t>March</a:t>
            </a:r>
            <a:r>
              <a:rPr lang="pt-BR" dirty="0">
                <a:solidFill>
                  <a:schemeClr val="bg2"/>
                </a:solidFill>
                <a:latin typeface="Abadi"/>
                <a:ea typeface="SF Pro" pitchFamily="2" charset="0"/>
                <a:cs typeface="SF Pro" pitchFamily="2" charset="0"/>
              </a:rPr>
              <a:t> 9, 2024</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791545" y="650269"/>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9" name="CaixaDeTexto 8">
            <a:extLst>
              <a:ext uri="{FF2B5EF4-FFF2-40B4-BE49-F238E27FC236}">
                <a16:creationId xmlns:a16="http://schemas.microsoft.com/office/drawing/2014/main" id="{3EB0B7F9-F740-04EB-C817-30826BDCE521}"/>
              </a:ext>
            </a:extLst>
          </p:cNvPr>
          <p:cNvSpPr txBox="1"/>
          <p:nvPr/>
        </p:nvSpPr>
        <p:spPr>
          <a:xfrm>
            <a:off x="922411" y="5903851"/>
            <a:ext cx="10235446" cy="738664"/>
          </a:xfrm>
          <a:prstGeom prst="rect">
            <a:avLst/>
          </a:prstGeom>
          <a:noFill/>
        </p:spPr>
        <p:txBody>
          <a:bodyPr wrap="square">
            <a:spAutoFit/>
          </a:bodyPr>
          <a:lstStyle/>
          <a:p>
            <a:r>
              <a:rPr lang="pt-BR" sz="1400" b="1" dirty="0"/>
              <a:t>Link:</a:t>
            </a:r>
          </a:p>
          <a:p>
            <a:r>
              <a:rPr lang="pt-BR" sz="1400" dirty="0">
                <a:hlinkClick r:id="rId3"/>
              </a:rPr>
              <a:t>https://github.com/fabiorodrigocs/IBMCapstone/blob/10b29ca34c976d29672521c0a6b5b6dcd727df5c/W1%20-%202%20-%20jupyter-labs-webscraping.ipynb</a:t>
            </a:r>
            <a:endParaRPr lang="pt-BR" sz="1400" dirty="0"/>
          </a:p>
        </p:txBody>
      </p:sp>
      <p:sp>
        <p:nvSpPr>
          <p:cNvPr id="12" name="CaixaDeTexto 11">
            <a:extLst>
              <a:ext uri="{FF2B5EF4-FFF2-40B4-BE49-F238E27FC236}">
                <a16:creationId xmlns:a16="http://schemas.microsoft.com/office/drawing/2014/main" id="{33F3261F-C3C0-EDAE-BB0D-D66D866CEEB0}"/>
              </a:ext>
            </a:extLst>
          </p:cNvPr>
          <p:cNvSpPr txBox="1"/>
          <p:nvPr/>
        </p:nvSpPr>
        <p:spPr>
          <a:xfrm>
            <a:off x="753989" y="1584385"/>
            <a:ext cx="3916134" cy="2862322"/>
          </a:xfrm>
          <a:prstGeom prst="rect">
            <a:avLst/>
          </a:prstGeom>
          <a:noFill/>
        </p:spPr>
        <p:txBody>
          <a:bodyPr wrap="square">
            <a:spAutoFit/>
          </a:bodyPr>
          <a:lstStyle/>
          <a:p>
            <a:r>
              <a:rPr lang="en-US" sz="2000" b="1" dirty="0">
                <a:latin typeface="Abadi" panose="020B0604020104020204" pitchFamily="34" charset="0"/>
              </a:rPr>
              <a:t>Web scrap Falcon 9 launch records with </a:t>
            </a:r>
            <a:r>
              <a:rPr lang="en-US" sz="2000" b="1" dirty="0" err="1">
                <a:latin typeface="Abadi" panose="020B0604020104020204" pitchFamily="34" charset="0"/>
              </a:rPr>
              <a:t>BeautifulSoup</a:t>
            </a:r>
            <a:r>
              <a:rPr lang="en-US" sz="2000" b="1" dirty="0">
                <a:latin typeface="Abadi" panose="020B0604020104020204" pitchFamily="34" charset="0"/>
              </a:rPr>
              <a:t>:</a:t>
            </a:r>
          </a:p>
          <a:p>
            <a:endParaRPr lang="en-US" sz="2000" dirty="0">
              <a:latin typeface="Abadi" panose="020B0604020104020204" pitchFamily="34" charset="0"/>
            </a:endParaRPr>
          </a:p>
          <a:p>
            <a:r>
              <a:rPr lang="en-US" sz="2000" dirty="0">
                <a:latin typeface="Abadi" panose="020B0604020104020204" pitchFamily="34" charset="0"/>
              </a:rPr>
              <a:t>1) Extract a Falcon 9 launch records HTML table from Wikipedia</a:t>
            </a:r>
          </a:p>
          <a:p>
            <a:endParaRPr lang="en-US" sz="2000" dirty="0">
              <a:latin typeface="Abadi" panose="020B0604020104020204" pitchFamily="34" charset="0"/>
            </a:endParaRPr>
          </a:p>
          <a:p>
            <a:r>
              <a:rPr lang="en-US" sz="2000" dirty="0">
                <a:latin typeface="Abadi" panose="020B0604020104020204" pitchFamily="34" charset="0"/>
              </a:rPr>
              <a:t>2) Parse the table and convert it into a Pandas data frame</a:t>
            </a:r>
            <a:endParaRPr lang="pt-BR" sz="2000" dirty="0">
              <a:latin typeface="Abadi" panose="020B0604020104020204" pitchFamily="34" charset="0"/>
            </a:endParaRPr>
          </a:p>
        </p:txBody>
      </p:sp>
      <p:pic>
        <p:nvPicPr>
          <p:cNvPr id="14" name="Imagem 13">
            <a:extLst>
              <a:ext uri="{FF2B5EF4-FFF2-40B4-BE49-F238E27FC236}">
                <a16:creationId xmlns:a16="http://schemas.microsoft.com/office/drawing/2014/main" id="{7C757099-2101-BEE7-F4D2-DC2F6CE9F1BB}"/>
              </a:ext>
            </a:extLst>
          </p:cNvPr>
          <p:cNvPicPr>
            <a:picLocks noChangeAspect="1"/>
          </p:cNvPicPr>
          <p:nvPr/>
        </p:nvPicPr>
        <p:blipFill>
          <a:blip r:embed="rId4"/>
          <a:stretch>
            <a:fillRect/>
          </a:stretch>
        </p:blipFill>
        <p:spPr>
          <a:xfrm>
            <a:off x="4831015" y="1584385"/>
            <a:ext cx="6606996" cy="4133551"/>
          </a:xfrm>
          <a:prstGeom prst="rect">
            <a:avLst/>
          </a:prstGeom>
        </p:spPr>
      </p:pic>
    </p:spTree>
    <p:extLst>
      <p:ext uri="{BB962C8B-B14F-4D97-AF65-F5344CB8AC3E}">
        <p14:creationId xmlns:p14="http://schemas.microsoft.com/office/powerpoint/2010/main" val="13855539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953903" cy="4351338"/>
          </a:xfrm>
          <a:prstGeom prst="rect">
            <a:avLst/>
          </a:prstGeom>
        </p:spPr>
        <p:txBody>
          <a:bodyPr/>
          <a:lstStyle/>
          <a:p>
            <a:pPr>
              <a:spcBef>
                <a:spcPts val="0"/>
              </a:spcBef>
              <a:spcAft>
                <a:spcPts val="1800"/>
              </a:spcAft>
            </a:pPr>
            <a:r>
              <a:rPr lang="en-US" sz="2000" dirty="0">
                <a:solidFill>
                  <a:schemeClr val="accent3">
                    <a:lumMod val="25000"/>
                  </a:schemeClr>
                </a:solidFill>
                <a:latin typeface="Abadi" panose="020B0604020104020204" pitchFamily="34" charset="0"/>
              </a:rPr>
              <a:t>Some of the rows are missing values in our dataset, specially in </a:t>
            </a:r>
            <a:r>
              <a:rPr lang="en-US" sz="2000" dirty="0" err="1">
                <a:solidFill>
                  <a:schemeClr val="accent3">
                    <a:lumMod val="25000"/>
                  </a:schemeClr>
                </a:solidFill>
                <a:latin typeface="Abadi" panose="020B0604020104020204" pitchFamily="34" charset="0"/>
              </a:rPr>
              <a:t>PayloadMass</a:t>
            </a:r>
            <a:r>
              <a:rPr lang="en-US" sz="2000" dirty="0">
                <a:solidFill>
                  <a:schemeClr val="accent3">
                    <a:lumMod val="25000"/>
                  </a:schemeClr>
                </a:solidFill>
                <a:latin typeface="Abadi" panose="020B0604020104020204" pitchFamily="34" charset="0"/>
              </a:rPr>
              <a:t> column.</a:t>
            </a:r>
          </a:p>
          <a:p>
            <a:pPr>
              <a:spcBef>
                <a:spcPts val="0"/>
              </a:spcBef>
              <a:spcAft>
                <a:spcPts val="1800"/>
              </a:spcAft>
            </a:pPr>
            <a:r>
              <a:rPr lang="en-US" sz="2000" dirty="0">
                <a:solidFill>
                  <a:schemeClr val="accent3">
                    <a:lumMod val="25000"/>
                  </a:schemeClr>
                </a:solidFill>
                <a:latin typeface="Abadi" panose="020B0604020104020204" pitchFamily="34" charset="0"/>
              </a:rPr>
              <a:t>The </a:t>
            </a:r>
            <a:r>
              <a:rPr lang="en-US" sz="2000" dirty="0" err="1">
                <a:solidFill>
                  <a:schemeClr val="accent3">
                    <a:lumMod val="25000"/>
                  </a:schemeClr>
                </a:solidFill>
                <a:latin typeface="Abadi" panose="020B0604020104020204" pitchFamily="34" charset="0"/>
              </a:rPr>
              <a:t>LandingPad</a:t>
            </a:r>
            <a:r>
              <a:rPr lang="en-US" sz="2000" dirty="0">
                <a:solidFill>
                  <a:schemeClr val="accent3">
                    <a:lumMod val="25000"/>
                  </a:schemeClr>
                </a:solidFill>
                <a:latin typeface="Abadi" panose="020B0604020104020204" pitchFamily="34" charset="0"/>
              </a:rPr>
              <a:t> column retained None values to represent when landing pads were not used.</a:t>
            </a:r>
          </a:p>
          <a:p>
            <a:pPr>
              <a:spcBef>
                <a:spcPts val="0"/>
              </a:spcBef>
              <a:spcAft>
                <a:spcPts val="1800"/>
              </a:spcAft>
            </a:pPr>
            <a:r>
              <a:rPr lang="en-US" sz="2000" dirty="0">
                <a:solidFill>
                  <a:schemeClr val="accent3">
                    <a:lumMod val="25000"/>
                  </a:schemeClr>
                </a:solidFill>
                <a:latin typeface="Abadi" panose="020B0604020104020204" pitchFamily="34" charset="0"/>
              </a:rPr>
              <a:t>It was calculated the mean for the </a:t>
            </a:r>
            <a:r>
              <a:rPr lang="en-US" sz="2000" dirty="0" err="1">
                <a:solidFill>
                  <a:schemeClr val="accent3">
                    <a:lumMod val="25000"/>
                  </a:schemeClr>
                </a:solidFill>
                <a:latin typeface="Abadi" panose="020B0604020104020204" pitchFamily="34" charset="0"/>
              </a:rPr>
              <a:t>PayloadMass</a:t>
            </a:r>
            <a:r>
              <a:rPr lang="en-US" sz="2000" dirty="0">
                <a:solidFill>
                  <a:schemeClr val="accent3">
                    <a:lumMod val="25000"/>
                  </a:schemeClr>
                </a:solidFill>
                <a:latin typeface="Abadi" panose="020B0604020104020204" pitchFamily="34" charset="0"/>
              </a:rPr>
              <a:t> using the .mean().</a:t>
            </a:r>
          </a:p>
          <a:p>
            <a:pPr>
              <a:spcBef>
                <a:spcPts val="0"/>
              </a:spcBef>
              <a:spcAft>
                <a:spcPts val="1800"/>
              </a:spcAft>
            </a:pPr>
            <a:r>
              <a:rPr lang="en-US" sz="2000" dirty="0">
                <a:solidFill>
                  <a:schemeClr val="accent3">
                    <a:lumMod val="25000"/>
                  </a:schemeClr>
                </a:solidFill>
                <a:latin typeface="Abadi" panose="020B0604020104020204" pitchFamily="34" charset="0"/>
              </a:rPr>
              <a:t>Then It was used the mean and the .replace() function to replace </a:t>
            </a:r>
            <a:r>
              <a:rPr lang="en-US" sz="2000" dirty="0" err="1">
                <a:solidFill>
                  <a:schemeClr val="accent3">
                    <a:lumMod val="25000"/>
                  </a:schemeClr>
                </a:solidFill>
                <a:latin typeface="Abadi" panose="020B0604020104020204" pitchFamily="34" charset="0"/>
              </a:rPr>
              <a:t>np.nan</a:t>
            </a:r>
            <a:r>
              <a:rPr lang="en-US" sz="2000" dirty="0">
                <a:solidFill>
                  <a:schemeClr val="accent3">
                    <a:lumMod val="25000"/>
                  </a:schemeClr>
                </a:solidFill>
                <a:latin typeface="Abadi" panose="020B0604020104020204" pitchFamily="34" charset="0"/>
              </a:rPr>
              <a:t> values in the data with the mean calculated.</a:t>
            </a:r>
          </a:p>
          <a:p>
            <a:endParaRPr lang="en-US" sz="2000" dirty="0">
              <a:solidFill>
                <a:schemeClr val="accent3">
                  <a:lumMod val="25000"/>
                </a:schemeClr>
              </a:solidFill>
              <a:latin typeface="Abadi" panose="020B0604020104020204" pitchFamily="34" charset="0"/>
            </a:endParaRPr>
          </a:p>
          <a:p>
            <a:endParaRPr lang="en-US" sz="2000" dirty="0"/>
          </a:p>
          <a:p>
            <a:endParaRPr lang="en-US" sz="2000" dirty="0"/>
          </a:p>
          <a:p>
            <a:endParaRPr lang="en-US" sz="2000"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615301"/>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pic>
        <p:nvPicPr>
          <p:cNvPr id="3" name="Imagem 2">
            <a:extLst>
              <a:ext uri="{FF2B5EF4-FFF2-40B4-BE49-F238E27FC236}">
                <a16:creationId xmlns:a16="http://schemas.microsoft.com/office/drawing/2014/main" id="{6FADE4CC-574E-0311-CA83-8B33FC128002}"/>
              </a:ext>
            </a:extLst>
          </p:cNvPr>
          <p:cNvPicPr>
            <a:picLocks noChangeAspect="1"/>
          </p:cNvPicPr>
          <p:nvPr/>
        </p:nvPicPr>
        <p:blipFill>
          <a:blip r:embed="rId3"/>
          <a:stretch>
            <a:fillRect/>
          </a:stretch>
        </p:blipFill>
        <p:spPr>
          <a:xfrm>
            <a:off x="907605" y="4308617"/>
            <a:ext cx="7641602" cy="1152000"/>
          </a:xfrm>
          <a:prstGeom prst="rect">
            <a:avLst/>
          </a:prstGeom>
        </p:spPr>
      </p:pic>
      <p:sp>
        <p:nvSpPr>
          <p:cNvPr id="7" name="CaixaDeTexto 6">
            <a:hlinkClick r:id="rId4"/>
            <a:extLst>
              <a:ext uri="{FF2B5EF4-FFF2-40B4-BE49-F238E27FC236}">
                <a16:creationId xmlns:a16="http://schemas.microsoft.com/office/drawing/2014/main" id="{5FF827A5-B9DF-0017-D9CB-7FB58C9FFA93}"/>
              </a:ext>
            </a:extLst>
          </p:cNvPr>
          <p:cNvSpPr txBox="1"/>
          <p:nvPr/>
        </p:nvSpPr>
        <p:spPr>
          <a:xfrm>
            <a:off x="770010" y="6049300"/>
            <a:ext cx="10479618" cy="738664"/>
          </a:xfrm>
          <a:prstGeom prst="rect">
            <a:avLst/>
          </a:prstGeom>
          <a:noFill/>
        </p:spPr>
        <p:txBody>
          <a:bodyPr wrap="square">
            <a:spAutoFit/>
          </a:bodyPr>
          <a:lstStyle/>
          <a:p>
            <a:r>
              <a:rPr lang="pt-BR" sz="1400" b="1" dirty="0"/>
              <a:t>Link:</a:t>
            </a:r>
            <a:r>
              <a:rPr lang="pt-BR" sz="1400" dirty="0"/>
              <a:t> </a:t>
            </a:r>
          </a:p>
          <a:p>
            <a:r>
              <a:rPr lang="pt-BR" sz="1400" dirty="0">
                <a:hlinkClick r:id="rId4"/>
              </a:rPr>
              <a:t>https://github.com/fabiorodrigocs/IBMCapstone/blob/10b29ca34c976d29672521c0a6b5b6dcd727df5c/W1%20-%201%20-%20jupyter-labs-spacex-data-collection-api.ipynb</a:t>
            </a:r>
            <a:endParaRPr lang="pt-BR" sz="1400" dirty="0"/>
          </a:p>
        </p:txBody>
      </p:sp>
    </p:spTree>
    <p:extLst>
      <p:ext uri="{BB962C8B-B14F-4D97-AF65-F5344CB8AC3E}">
        <p14:creationId xmlns:p14="http://schemas.microsoft.com/office/powerpoint/2010/main" val="29875529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8975652" cy="4351338"/>
          </a:xfrm>
          <a:prstGeom prst="rect">
            <a:avLst/>
          </a:prstGeom>
        </p:spPr>
        <p:txBody>
          <a:bodyPr/>
          <a:lstStyle/>
          <a:p>
            <a:r>
              <a:rPr lang="en-US" sz="2200" dirty="0">
                <a:solidFill>
                  <a:schemeClr val="accent3">
                    <a:lumMod val="25000"/>
                  </a:schemeClr>
                </a:solidFill>
                <a:latin typeface="Abadi" panose="020B0604020104020204" pitchFamily="34" charset="0"/>
              </a:rPr>
              <a:t>1): Calculated the number of launches on each site.</a:t>
            </a:r>
          </a:p>
          <a:p>
            <a:endParaRPr lang="en-US" sz="2200" dirty="0">
              <a:solidFill>
                <a:schemeClr val="accent3">
                  <a:lumMod val="25000"/>
                </a:schemeClr>
              </a:solidFill>
              <a:latin typeface="Abadi" panose="020B0604020104020204" pitchFamily="34" charset="0"/>
            </a:endParaRPr>
          </a:p>
          <a:p>
            <a:endParaRPr lang="en-US" sz="2200" dirty="0">
              <a:solidFill>
                <a:schemeClr val="accent3">
                  <a:lumMod val="25000"/>
                </a:schemeClr>
              </a:solidFill>
              <a:latin typeface="Abadi" panose="020B0604020104020204" pitchFamily="34" charset="0"/>
            </a:endParaRPr>
          </a:p>
          <a:p>
            <a:r>
              <a:rPr lang="en-US" sz="2200" dirty="0">
                <a:solidFill>
                  <a:schemeClr val="accent3">
                    <a:lumMod val="25000"/>
                  </a:schemeClr>
                </a:solidFill>
                <a:latin typeface="Abadi" panose="020B0604020104020204" pitchFamily="34" charset="0"/>
              </a:rPr>
              <a:t>2) Calculated the number and occurrence of each orbit.</a:t>
            </a:r>
          </a:p>
          <a:p>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7" name="CaixaDeTexto 6">
            <a:hlinkClick r:id="rId3"/>
            <a:extLst>
              <a:ext uri="{FF2B5EF4-FFF2-40B4-BE49-F238E27FC236}">
                <a16:creationId xmlns:a16="http://schemas.microsoft.com/office/drawing/2014/main" id="{5FF827A5-B9DF-0017-D9CB-7FB58C9FFA93}"/>
              </a:ext>
            </a:extLst>
          </p:cNvPr>
          <p:cNvSpPr txBox="1"/>
          <p:nvPr/>
        </p:nvSpPr>
        <p:spPr>
          <a:xfrm>
            <a:off x="770011" y="6049300"/>
            <a:ext cx="10479617" cy="738664"/>
          </a:xfrm>
          <a:prstGeom prst="rect">
            <a:avLst/>
          </a:prstGeom>
          <a:noFill/>
        </p:spPr>
        <p:txBody>
          <a:bodyPr wrap="square">
            <a:spAutoFit/>
          </a:bodyPr>
          <a:lstStyle/>
          <a:p>
            <a:r>
              <a:rPr lang="pt-BR" sz="1400" b="1" dirty="0"/>
              <a:t>Link:</a:t>
            </a:r>
            <a:r>
              <a:rPr lang="pt-BR" sz="1400" dirty="0"/>
              <a:t> </a:t>
            </a:r>
          </a:p>
          <a:p>
            <a:r>
              <a:rPr lang="pt-BR" sz="1400" dirty="0">
                <a:hlinkClick r:id="rId3"/>
              </a:rPr>
              <a:t>https://github.com/fabiorodrigocs/IBMCapstone/blob/10b29ca34c976d29672521c0a6b5b6dcd727df5c/W1%20-%201%20-%20jupyter-labs-spacex-data-collection-api.ipynb</a:t>
            </a:r>
            <a:endParaRPr lang="pt-BR" sz="1400" dirty="0"/>
          </a:p>
        </p:txBody>
      </p:sp>
      <p:pic>
        <p:nvPicPr>
          <p:cNvPr id="6" name="Imagem 5">
            <a:extLst>
              <a:ext uri="{FF2B5EF4-FFF2-40B4-BE49-F238E27FC236}">
                <a16:creationId xmlns:a16="http://schemas.microsoft.com/office/drawing/2014/main" id="{08310909-4D27-42FF-4292-F4387B1A793C}"/>
              </a:ext>
            </a:extLst>
          </p:cNvPr>
          <p:cNvPicPr>
            <a:picLocks noChangeAspect="1"/>
          </p:cNvPicPr>
          <p:nvPr/>
        </p:nvPicPr>
        <p:blipFill>
          <a:blip r:embed="rId4"/>
          <a:stretch>
            <a:fillRect/>
          </a:stretch>
        </p:blipFill>
        <p:spPr>
          <a:xfrm>
            <a:off x="1523702" y="2413453"/>
            <a:ext cx="2339543" cy="510584"/>
          </a:xfrm>
          <a:prstGeom prst="rect">
            <a:avLst/>
          </a:prstGeom>
        </p:spPr>
      </p:pic>
      <p:pic>
        <p:nvPicPr>
          <p:cNvPr id="15" name="Imagem 14">
            <a:extLst>
              <a:ext uri="{FF2B5EF4-FFF2-40B4-BE49-F238E27FC236}">
                <a16:creationId xmlns:a16="http://schemas.microsoft.com/office/drawing/2014/main" id="{B96FF271-8ECB-79F4-813B-D12212B016F3}"/>
              </a:ext>
            </a:extLst>
          </p:cNvPr>
          <p:cNvPicPr>
            <a:picLocks noChangeAspect="1"/>
          </p:cNvPicPr>
          <p:nvPr/>
        </p:nvPicPr>
        <p:blipFill>
          <a:blip r:embed="rId5"/>
          <a:stretch>
            <a:fillRect/>
          </a:stretch>
        </p:blipFill>
        <p:spPr>
          <a:xfrm>
            <a:off x="1523702" y="3661963"/>
            <a:ext cx="2552921" cy="1882303"/>
          </a:xfrm>
          <a:prstGeom prst="rect">
            <a:avLst/>
          </a:prstGeom>
        </p:spPr>
      </p:pic>
    </p:spTree>
    <p:extLst>
      <p:ext uri="{BB962C8B-B14F-4D97-AF65-F5344CB8AC3E}">
        <p14:creationId xmlns:p14="http://schemas.microsoft.com/office/powerpoint/2010/main" val="24148320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519885"/>
            <a:ext cx="8975652" cy="4351338"/>
          </a:xfrm>
          <a:prstGeom prst="rect">
            <a:avLst/>
          </a:prstGeom>
        </p:spPr>
        <p:txBody>
          <a:bodyPr/>
          <a:lstStyle/>
          <a:p>
            <a:r>
              <a:rPr lang="en-US" sz="2200" dirty="0">
                <a:solidFill>
                  <a:schemeClr val="accent3">
                    <a:lumMod val="25000"/>
                  </a:schemeClr>
                </a:solidFill>
                <a:latin typeface="Abadi" panose="020B0604020104020204" pitchFamily="34" charset="0"/>
              </a:rPr>
              <a:t>3) Calculated the number and </a:t>
            </a:r>
            <a:r>
              <a:rPr lang="en-US" sz="2200" dirty="0" err="1">
                <a:solidFill>
                  <a:schemeClr val="accent3">
                    <a:lumMod val="25000"/>
                  </a:schemeClr>
                </a:solidFill>
                <a:latin typeface="Abadi" panose="020B0604020104020204" pitchFamily="34" charset="0"/>
              </a:rPr>
              <a:t>occurence</a:t>
            </a:r>
            <a:r>
              <a:rPr lang="en-US" sz="2200" dirty="0">
                <a:solidFill>
                  <a:schemeClr val="accent3">
                    <a:lumMod val="25000"/>
                  </a:schemeClr>
                </a:solidFill>
                <a:latin typeface="Abadi" panose="020B0604020104020204" pitchFamily="34" charset="0"/>
              </a:rPr>
              <a:t> of mission outcome of the orbits.</a:t>
            </a:r>
          </a:p>
          <a:p>
            <a:endParaRPr lang="en-US" sz="2200" dirty="0">
              <a:solidFill>
                <a:schemeClr val="accent3">
                  <a:lumMod val="25000"/>
                </a:schemeClr>
              </a:solidFill>
              <a:latin typeface="Abadi" panose="020B0604020104020204" pitchFamily="34" charset="0"/>
            </a:endParaRPr>
          </a:p>
          <a:p>
            <a:endParaRPr lang="en-US" sz="2200" dirty="0">
              <a:solidFill>
                <a:schemeClr val="accent3">
                  <a:lumMod val="25000"/>
                </a:schemeClr>
              </a:solidFill>
              <a:latin typeface="Abadi" panose="020B0604020104020204" pitchFamily="34" charset="0"/>
            </a:endParaRPr>
          </a:p>
          <a:p>
            <a:endParaRPr lang="en-US" sz="2200" dirty="0">
              <a:solidFill>
                <a:schemeClr val="accent3">
                  <a:lumMod val="25000"/>
                </a:schemeClr>
              </a:solidFill>
              <a:latin typeface="Abadi" panose="020B0604020104020204" pitchFamily="34" charset="0"/>
            </a:endParaRPr>
          </a:p>
          <a:p>
            <a:r>
              <a:rPr lang="en-US" sz="2200" dirty="0">
                <a:solidFill>
                  <a:schemeClr val="accent3">
                    <a:lumMod val="25000"/>
                  </a:schemeClr>
                </a:solidFill>
                <a:latin typeface="Abadi" panose="020B0604020104020204" pitchFamily="34" charset="0"/>
              </a:rPr>
              <a:t>4): Created a landing outcome label from Outcome column</a:t>
            </a:r>
          </a:p>
          <a:p>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7" name="CaixaDeTexto 6">
            <a:hlinkClick r:id="rId3"/>
            <a:extLst>
              <a:ext uri="{FF2B5EF4-FFF2-40B4-BE49-F238E27FC236}">
                <a16:creationId xmlns:a16="http://schemas.microsoft.com/office/drawing/2014/main" id="{5FF827A5-B9DF-0017-D9CB-7FB58C9FFA93}"/>
              </a:ext>
            </a:extLst>
          </p:cNvPr>
          <p:cNvSpPr txBox="1"/>
          <p:nvPr/>
        </p:nvSpPr>
        <p:spPr>
          <a:xfrm>
            <a:off x="770011" y="6049300"/>
            <a:ext cx="10479617" cy="738664"/>
          </a:xfrm>
          <a:prstGeom prst="rect">
            <a:avLst/>
          </a:prstGeom>
          <a:noFill/>
        </p:spPr>
        <p:txBody>
          <a:bodyPr wrap="square">
            <a:spAutoFit/>
          </a:bodyPr>
          <a:lstStyle/>
          <a:p>
            <a:r>
              <a:rPr lang="pt-BR" sz="1400" b="1" dirty="0"/>
              <a:t>Link:</a:t>
            </a:r>
            <a:r>
              <a:rPr lang="pt-BR" sz="1400" dirty="0"/>
              <a:t> </a:t>
            </a:r>
          </a:p>
          <a:p>
            <a:r>
              <a:rPr lang="pt-BR" sz="1400" dirty="0">
                <a:hlinkClick r:id="rId3"/>
              </a:rPr>
              <a:t>https://github.com/fabiorodrigocs/IBMCapstone/blob/10b29ca34c976d29672521c0a6b5b6dcd727df5c/W1%20-%201%20-%20jupyter-labs-spacex-data-collection-api.ipynb</a:t>
            </a:r>
            <a:endParaRPr lang="pt-BR" sz="1400" dirty="0"/>
          </a:p>
        </p:txBody>
      </p:sp>
      <p:pic>
        <p:nvPicPr>
          <p:cNvPr id="12" name="Imagem 11">
            <a:extLst>
              <a:ext uri="{FF2B5EF4-FFF2-40B4-BE49-F238E27FC236}">
                <a16:creationId xmlns:a16="http://schemas.microsoft.com/office/drawing/2014/main" id="{7F57EAE3-B6C2-5C97-8949-D53AED683FB7}"/>
              </a:ext>
            </a:extLst>
          </p:cNvPr>
          <p:cNvPicPr>
            <a:picLocks noChangeAspect="1"/>
          </p:cNvPicPr>
          <p:nvPr/>
        </p:nvPicPr>
        <p:blipFill>
          <a:blip r:embed="rId4"/>
          <a:stretch>
            <a:fillRect/>
          </a:stretch>
        </p:blipFill>
        <p:spPr>
          <a:xfrm>
            <a:off x="2446337" y="2169280"/>
            <a:ext cx="2459135" cy="1259720"/>
          </a:xfrm>
          <a:prstGeom prst="rect">
            <a:avLst/>
          </a:prstGeom>
        </p:spPr>
      </p:pic>
      <p:pic>
        <p:nvPicPr>
          <p:cNvPr id="14" name="Imagem 13">
            <a:extLst>
              <a:ext uri="{FF2B5EF4-FFF2-40B4-BE49-F238E27FC236}">
                <a16:creationId xmlns:a16="http://schemas.microsoft.com/office/drawing/2014/main" id="{05DFAD43-88D9-167C-9EA4-5E164E25D98F}"/>
              </a:ext>
            </a:extLst>
          </p:cNvPr>
          <p:cNvPicPr>
            <a:picLocks noChangeAspect="1"/>
          </p:cNvPicPr>
          <p:nvPr/>
        </p:nvPicPr>
        <p:blipFill>
          <a:blip r:embed="rId5"/>
          <a:stretch>
            <a:fillRect/>
          </a:stretch>
        </p:blipFill>
        <p:spPr>
          <a:xfrm>
            <a:off x="8714772" y="3461696"/>
            <a:ext cx="2019968" cy="2498566"/>
          </a:xfrm>
          <a:prstGeom prst="rect">
            <a:avLst/>
          </a:prstGeom>
        </p:spPr>
      </p:pic>
    </p:spTree>
    <p:extLst>
      <p:ext uri="{BB962C8B-B14F-4D97-AF65-F5344CB8AC3E}">
        <p14:creationId xmlns:p14="http://schemas.microsoft.com/office/powerpoint/2010/main" val="12831700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43787"/>
            <a:ext cx="9745589" cy="4351338"/>
          </a:xfrm>
          <a:prstGeom prst="rect">
            <a:avLst/>
          </a:prstGeom>
        </p:spPr>
        <p:txBody>
          <a:bodyPr lIns="91440" tIns="45720" rIns="91440" bIns="45720" anchor="t"/>
          <a:lstStyle/>
          <a:p>
            <a:pPr marL="0" indent="0">
              <a:lnSpc>
                <a:spcPct val="100000"/>
              </a:lnSpc>
              <a:spcBef>
                <a:spcPts val="1400"/>
              </a:spcBef>
              <a:buNone/>
            </a:pPr>
            <a:r>
              <a:rPr lang="en-US" sz="2400" b="1" dirty="0">
                <a:solidFill>
                  <a:schemeClr val="accent3">
                    <a:lumMod val="25000"/>
                  </a:schemeClr>
                </a:solidFill>
                <a:latin typeface="Abadi"/>
              </a:rPr>
              <a:t>Graphics used:</a:t>
            </a:r>
          </a:p>
          <a:p>
            <a:pPr marL="0" indent="0">
              <a:lnSpc>
                <a:spcPct val="100000"/>
              </a:lnSpc>
              <a:spcBef>
                <a:spcPts val="1400"/>
              </a:spcBef>
              <a:buNone/>
            </a:pPr>
            <a:endParaRPr lang="en-US" sz="2400" b="1" dirty="0">
              <a:solidFill>
                <a:schemeClr val="accent3">
                  <a:lumMod val="25000"/>
                </a:schemeClr>
              </a:solidFill>
              <a:latin typeface="Abadi"/>
            </a:endParaRPr>
          </a:p>
          <a:p>
            <a:pPr>
              <a:lnSpc>
                <a:spcPct val="100000"/>
              </a:lnSpc>
              <a:spcBef>
                <a:spcPts val="1400"/>
              </a:spcBef>
            </a:pPr>
            <a:r>
              <a:rPr lang="en-US" sz="2000" b="1" dirty="0">
                <a:solidFill>
                  <a:schemeClr val="accent3">
                    <a:lumMod val="25000"/>
                  </a:schemeClr>
                </a:solidFill>
                <a:latin typeface="Abadi"/>
              </a:rPr>
              <a:t>Scatter plot:</a:t>
            </a:r>
            <a:r>
              <a:rPr lang="en-US" sz="2000" dirty="0">
                <a:solidFill>
                  <a:schemeClr val="accent3">
                    <a:lumMod val="25000"/>
                  </a:schemeClr>
                </a:solidFill>
                <a:latin typeface="Abadi"/>
              </a:rPr>
              <a:t> used to visualize the relationship between numerical variables and to check whether there is a correlation between them or identify patterns of points on the graph.</a:t>
            </a:r>
          </a:p>
          <a:p>
            <a:pPr>
              <a:lnSpc>
                <a:spcPct val="100000"/>
              </a:lnSpc>
              <a:spcBef>
                <a:spcPts val="1400"/>
              </a:spcBef>
            </a:pPr>
            <a:endParaRPr lang="en-US" sz="2000" dirty="0">
              <a:solidFill>
                <a:schemeClr val="accent3">
                  <a:lumMod val="25000"/>
                </a:schemeClr>
              </a:solidFill>
              <a:latin typeface="Abadi"/>
            </a:endParaRPr>
          </a:p>
          <a:p>
            <a:pPr>
              <a:lnSpc>
                <a:spcPct val="100000"/>
              </a:lnSpc>
              <a:spcBef>
                <a:spcPts val="1400"/>
              </a:spcBef>
            </a:pPr>
            <a:r>
              <a:rPr lang="en-US" sz="2000" b="1" dirty="0">
                <a:solidFill>
                  <a:schemeClr val="accent3">
                    <a:lumMod val="25000"/>
                  </a:schemeClr>
                </a:solidFill>
                <a:latin typeface="Abadi"/>
              </a:rPr>
              <a:t>Bar plot: </a:t>
            </a:r>
            <a:r>
              <a:rPr lang="en-US" sz="2000" dirty="0">
                <a:solidFill>
                  <a:schemeClr val="accent3">
                    <a:lumMod val="25000"/>
                  </a:schemeClr>
                </a:solidFill>
                <a:latin typeface="Abadi"/>
              </a:rPr>
              <a:t>represents the distribution of a categorical variable through bars. Each bar represents a specific category, and the height of the bar indicates the frequency or proportion of that category. The bar plot is useful for comparing the frequency or proportion between different categories and identifying patterns.</a:t>
            </a:r>
            <a:endParaRPr lang="en-US" sz="2000"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CaixaDeTexto 5">
            <a:extLst>
              <a:ext uri="{FF2B5EF4-FFF2-40B4-BE49-F238E27FC236}">
                <a16:creationId xmlns:a16="http://schemas.microsoft.com/office/drawing/2014/main" id="{FA457B9D-8ADE-E5BC-F791-3BC30C27FEE1}"/>
              </a:ext>
            </a:extLst>
          </p:cNvPr>
          <p:cNvSpPr txBox="1"/>
          <p:nvPr/>
        </p:nvSpPr>
        <p:spPr>
          <a:xfrm>
            <a:off x="770011" y="5807631"/>
            <a:ext cx="10109954" cy="738664"/>
          </a:xfrm>
          <a:prstGeom prst="rect">
            <a:avLst/>
          </a:prstGeom>
          <a:noFill/>
        </p:spPr>
        <p:txBody>
          <a:bodyPr wrap="square">
            <a:spAutoFit/>
          </a:bodyPr>
          <a:lstStyle/>
          <a:p>
            <a:r>
              <a:rPr lang="pt-BR" sz="1400" b="1" dirty="0"/>
              <a:t>Link: </a:t>
            </a:r>
          </a:p>
          <a:p>
            <a:r>
              <a:rPr lang="pt-BR" sz="1400" dirty="0">
                <a:hlinkClick r:id="rId3"/>
              </a:rPr>
              <a:t>https://github.com/fabiorodrigocs/IBMCapstone/blob/10b29ca34c976d29672521c0a6b5b6dcd727df5c/W2%20-%202%20-%20jupyter-labs-eda-dataviz.ipynb.jupyterlite.ipynb</a:t>
            </a:r>
            <a:endParaRPr lang="pt-BR" sz="1400" dirty="0"/>
          </a:p>
        </p:txBody>
      </p:sp>
    </p:spTree>
    <p:extLst>
      <p:ext uri="{BB962C8B-B14F-4D97-AF65-F5344CB8AC3E}">
        <p14:creationId xmlns:p14="http://schemas.microsoft.com/office/powerpoint/2010/main" val="7799716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370858"/>
            <a:ext cx="11179782" cy="4351338"/>
          </a:xfrm>
          <a:prstGeom prst="rect">
            <a:avLst/>
          </a:prstGeom>
        </p:spPr>
        <p:txBody>
          <a:bodyPr lIns="91440" tIns="45720" rIns="91440" bIns="45720" anchor="t"/>
          <a:lstStyle/>
          <a:p>
            <a:r>
              <a:rPr lang="en-US" sz="1800" b="1" i="0" dirty="0">
                <a:effectLst/>
                <a:latin typeface="system-ui"/>
              </a:rPr>
              <a:t>Display the names of the unique launch sites in the space mission</a:t>
            </a:r>
          </a:p>
          <a:p>
            <a:pPr marL="0" indent="288000">
              <a:buNone/>
            </a:pPr>
            <a:r>
              <a:rPr lang="en-US" sz="1800" dirty="0"/>
              <a:t>%</a:t>
            </a:r>
            <a:r>
              <a:rPr lang="en-US" sz="1800" dirty="0" err="1"/>
              <a:t>sql</a:t>
            </a:r>
            <a:r>
              <a:rPr lang="en-US" sz="1800" dirty="0"/>
              <a:t> SELECT DISTINCT "</a:t>
            </a:r>
            <a:r>
              <a:rPr lang="en-US" sz="1800" dirty="0" err="1"/>
              <a:t>LauncH_Site</a:t>
            </a:r>
            <a:r>
              <a:rPr lang="en-US" sz="1800" dirty="0"/>
              <a:t>" FROM SPACEXTABLE;</a:t>
            </a:r>
          </a:p>
          <a:p>
            <a:r>
              <a:rPr lang="en-US" sz="1800" b="1" i="0" dirty="0">
                <a:effectLst/>
                <a:latin typeface="system-ui"/>
              </a:rPr>
              <a:t>Display 5 records where launch sites begin with the string 'CCA'</a:t>
            </a:r>
          </a:p>
          <a:p>
            <a:pPr marL="0" indent="288000">
              <a:buNone/>
            </a:pPr>
            <a:r>
              <a:rPr lang="en-US" sz="1800" dirty="0"/>
              <a:t>%</a:t>
            </a:r>
            <a:r>
              <a:rPr lang="en-US" sz="1800" dirty="0" err="1"/>
              <a:t>sql</a:t>
            </a:r>
            <a:r>
              <a:rPr lang="en-US" sz="1800" dirty="0"/>
              <a:t> SELECT * FROM SPACEXTABLE WHERE </a:t>
            </a:r>
            <a:r>
              <a:rPr lang="en-US" sz="1800" dirty="0" err="1"/>
              <a:t>Launch_Site</a:t>
            </a:r>
            <a:r>
              <a:rPr lang="en-US" sz="1800" dirty="0"/>
              <a:t> LIKE 'CCA%' LIMIT 4;</a:t>
            </a:r>
          </a:p>
          <a:p>
            <a:pPr marL="0" indent="288000">
              <a:buNone/>
            </a:pPr>
            <a:r>
              <a:rPr lang="en-US" sz="1800" dirty="0"/>
              <a:t>%</a:t>
            </a:r>
            <a:r>
              <a:rPr lang="en-US" sz="1800" dirty="0" err="1"/>
              <a:t>sql</a:t>
            </a:r>
            <a:r>
              <a:rPr lang="en-US" sz="1800" dirty="0"/>
              <a:t> SELECT DISTINCT "</a:t>
            </a:r>
            <a:r>
              <a:rPr lang="en-US" sz="1800" dirty="0" err="1"/>
              <a:t>Landing_Outcome</a:t>
            </a:r>
            <a:r>
              <a:rPr lang="en-US" sz="1800" dirty="0"/>
              <a:t>" FROM SPACEXTABLE;</a:t>
            </a:r>
          </a:p>
          <a:p>
            <a:r>
              <a:rPr lang="en-US" sz="1800" b="1" i="0" dirty="0">
                <a:effectLst/>
                <a:latin typeface="system-ui"/>
              </a:rPr>
              <a:t>Display the total payload mass carried by boosters launched by NASA (CRS)</a:t>
            </a:r>
            <a:r>
              <a:rPr lang="en-US" sz="1800" b="1" dirty="0">
                <a:latin typeface="system-ui"/>
              </a:rPr>
              <a:t>¶</a:t>
            </a:r>
            <a:endParaRPr lang="en-US" sz="1800" b="1" i="0" dirty="0">
              <a:effectLst/>
              <a:latin typeface="system-ui"/>
            </a:endParaRPr>
          </a:p>
          <a:p>
            <a:pPr marL="0" indent="288000">
              <a:buNone/>
            </a:pPr>
            <a:r>
              <a:rPr lang="en-US" sz="1800" dirty="0"/>
              <a:t>%</a:t>
            </a:r>
            <a:r>
              <a:rPr lang="en-US" sz="1800" dirty="0" err="1"/>
              <a:t>sql</a:t>
            </a:r>
            <a:r>
              <a:rPr lang="en-US" sz="1800" dirty="0"/>
              <a:t> SELECT SUM(PAYLOAD_MASS__KG_) FROM SPACEXTABLE WHERE "Customer" = 'NASA (CRS)’;</a:t>
            </a:r>
          </a:p>
          <a:p>
            <a:r>
              <a:rPr lang="en-US" sz="1800" b="1" i="0" dirty="0">
                <a:effectLst/>
                <a:latin typeface="system-ui"/>
              </a:rPr>
              <a:t>Display the total payload mass carried by boosters launched by NASA (CRS)</a:t>
            </a:r>
            <a:r>
              <a:rPr lang="en-US" sz="1800" b="1" i="0" u="none" strike="noStrike" dirty="0">
                <a:effectLst/>
                <a:latin typeface="system-ui"/>
                <a:hlinkClick r:id="rId3"/>
              </a:rPr>
              <a:t>¶</a:t>
            </a:r>
            <a:endParaRPr lang="en-US" sz="1800" b="1" i="0" dirty="0">
              <a:effectLst/>
              <a:latin typeface="system-ui"/>
            </a:endParaRPr>
          </a:p>
          <a:p>
            <a:pPr marL="0" indent="288000">
              <a:buNone/>
            </a:pPr>
            <a:r>
              <a:rPr lang="en-US" sz="1800" dirty="0"/>
              <a:t>%</a:t>
            </a:r>
            <a:r>
              <a:rPr lang="en-US" sz="1800" dirty="0" err="1"/>
              <a:t>sql</a:t>
            </a:r>
            <a:r>
              <a:rPr lang="en-US" sz="1800" dirty="0"/>
              <a:t> SELECT AVG(PAYLOAD_MASS__KG_) FROM SPACEXTABLE WHERE </a:t>
            </a:r>
            <a:r>
              <a:rPr lang="en-US" sz="1800" dirty="0" err="1"/>
              <a:t>Booster_Version</a:t>
            </a:r>
            <a:r>
              <a:rPr lang="en-US" sz="1800" dirty="0"/>
              <a:t> LIKE 'F9 v1.1%’;</a:t>
            </a:r>
          </a:p>
          <a:p>
            <a:r>
              <a:rPr lang="en-US" sz="1800" b="1" i="0" dirty="0">
                <a:effectLst/>
                <a:latin typeface="system-ui"/>
              </a:rPr>
              <a:t>List the date when the first </a:t>
            </a:r>
            <a:r>
              <a:rPr lang="en-US" sz="1800" b="1" i="0" dirty="0" err="1">
                <a:effectLst/>
                <a:latin typeface="system-ui"/>
              </a:rPr>
              <a:t>succesful</a:t>
            </a:r>
            <a:r>
              <a:rPr lang="en-US" sz="1800" b="1" i="0" dirty="0">
                <a:effectLst/>
                <a:latin typeface="system-ui"/>
              </a:rPr>
              <a:t> landing outcome in ground pad was </a:t>
            </a:r>
            <a:r>
              <a:rPr lang="en-US" sz="1800" b="1" i="0" dirty="0" err="1">
                <a:effectLst/>
                <a:latin typeface="system-ui"/>
              </a:rPr>
              <a:t>acheived</a:t>
            </a:r>
            <a:r>
              <a:rPr lang="en-US" sz="1800" b="1" i="0" dirty="0">
                <a:effectLst/>
                <a:latin typeface="system-ui"/>
              </a:rPr>
              <a:t>.</a:t>
            </a:r>
          </a:p>
          <a:p>
            <a:pPr marL="0" indent="288000">
              <a:buNone/>
            </a:pPr>
            <a:r>
              <a:rPr lang="en-US" sz="1800" dirty="0"/>
              <a:t>%</a:t>
            </a:r>
            <a:r>
              <a:rPr lang="en-US" sz="1800" dirty="0" err="1"/>
              <a:t>sql</a:t>
            </a:r>
            <a:r>
              <a:rPr lang="en-US" sz="1800" dirty="0"/>
              <a:t> SELECT MIN(Date) FROM SPACEXTABLE WHERE "</a:t>
            </a:r>
            <a:r>
              <a:rPr lang="en-US" sz="1800" dirty="0" err="1"/>
              <a:t>Mission_Outcome</a:t>
            </a:r>
            <a:r>
              <a:rPr lang="en-US" sz="1800" dirty="0"/>
              <a:t>" = 'Success’;</a:t>
            </a:r>
          </a:p>
          <a:p>
            <a:endParaRPr lang="en-US" sz="1800"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
        <p:nvSpPr>
          <p:cNvPr id="6" name="CaixaDeTexto 5">
            <a:extLst>
              <a:ext uri="{FF2B5EF4-FFF2-40B4-BE49-F238E27FC236}">
                <a16:creationId xmlns:a16="http://schemas.microsoft.com/office/drawing/2014/main" id="{5420FFB2-3627-48F2-16A8-411F7F11B252}"/>
              </a:ext>
            </a:extLst>
          </p:cNvPr>
          <p:cNvSpPr txBox="1"/>
          <p:nvPr/>
        </p:nvSpPr>
        <p:spPr>
          <a:xfrm>
            <a:off x="770011" y="5742414"/>
            <a:ext cx="10333418" cy="738664"/>
          </a:xfrm>
          <a:prstGeom prst="rect">
            <a:avLst/>
          </a:prstGeom>
          <a:noFill/>
        </p:spPr>
        <p:txBody>
          <a:bodyPr wrap="square">
            <a:spAutoFit/>
          </a:bodyPr>
          <a:lstStyle/>
          <a:p>
            <a:r>
              <a:rPr lang="pt-BR" sz="1400" b="1" dirty="0"/>
              <a:t>Link: </a:t>
            </a:r>
          </a:p>
          <a:p>
            <a:r>
              <a:rPr lang="pt-BR" sz="1400" dirty="0">
                <a:hlinkClick r:id="rId4"/>
              </a:rPr>
              <a:t>https://github.com/fabiorodrigocs/IBMCapstone/blob/10b29ca34c976d29672521c0a6b5b6dcd727df5c/W2%20-%201%20-%20jupyter-labs-eda-sql-coursera_sqllite.ipynb</a:t>
            </a:r>
            <a:endParaRPr lang="pt-BR" sz="1400" dirty="0"/>
          </a:p>
        </p:txBody>
      </p:sp>
    </p:spTree>
    <p:extLst>
      <p:ext uri="{BB962C8B-B14F-4D97-AF65-F5344CB8AC3E}">
        <p14:creationId xmlns:p14="http://schemas.microsoft.com/office/powerpoint/2010/main" val="15787263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370858"/>
            <a:ext cx="10915880" cy="4351338"/>
          </a:xfrm>
          <a:prstGeom prst="rect">
            <a:avLst/>
          </a:prstGeom>
        </p:spPr>
        <p:txBody>
          <a:bodyPr lIns="91440" tIns="45720" rIns="91440" bIns="45720" anchor="t"/>
          <a:lstStyle/>
          <a:p>
            <a:pPr algn="l"/>
            <a:r>
              <a:rPr lang="en-US" sz="1800" b="1" i="0" dirty="0">
                <a:effectLst/>
                <a:latin typeface="system-ui"/>
              </a:rPr>
              <a:t>List the names of the boosters which have success in drone ship and have payload mass greater than 4000 but less than 6000</a:t>
            </a:r>
          </a:p>
          <a:p>
            <a:pPr marL="0" indent="288000">
              <a:spcAft>
                <a:spcPts val="1800"/>
              </a:spcAft>
              <a:buNone/>
            </a:pPr>
            <a:r>
              <a:rPr lang="en-US" sz="1800" dirty="0"/>
              <a:t>%</a:t>
            </a:r>
            <a:r>
              <a:rPr lang="en-US" sz="1800" dirty="0" err="1"/>
              <a:t>sql</a:t>
            </a:r>
            <a:r>
              <a:rPr lang="en-US" sz="1800" dirty="0"/>
              <a:t> SELECT "</a:t>
            </a:r>
            <a:r>
              <a:rPr lang="en-US" sz="1800" dirty="0" err="1"/>
              <a:t>Booster_Version</a:t>
            </a:r>
            <a:r>
              <a:rPr lang="en-US" sz="1800" dirty="0"/>
              <a:t>" FROM SPACEXTABLE WHERE "</a:t>
            </a:r>
            <a:r>
              <a:rPr lang="en-US" sz="1800" dirty="0" err="1"/>
              <a:t>Mission_Outcome</a:t>
            </a:r>
            <a:r>
              <a:rPr lang="en-US" sz="1800" dirty="0"/>
              <a:t>" = 'Success' AND PAYLOAD_MASS__KG_ &gt; 4000 AND PAYLOAD_MASS__KG_ &lt; 6000;</a:t>
            </a:r>
          </a:p>
          <a:p>
            <a:r>
              <a:rPr lang="en-US" sz="1800" b="1" i="0" dirty="0">
                <a:effectLst/>
                <a:latin typeface="system-ui"/>
              </a:rPr>
              <a:t>List the total number of successful and failure mission outcomes</a:t>
            </a:r>
          </a:p>
          <a:p>
            <a:pPr marL="0" indent="288000">
              <a:buNone/>
            </a:pPr>
            <a:r>
              <a:rPr lang="en-US" sz="1800" dirty="0"/>
              <a:t>%</a:t>
            </a:r>
            <a:r>
              <a:rPr lang="en-US" sz="1800" dirty="0" err="1"/>
              <a:t>sql</a:t>
            </a:r>
            <a:r>
              <a:rPr lang="en-US" sz="1800" dirty="0"/>
              <a:t> SELECT DISTINCT "</a:t>
            </a:r>
            <a:r>
              <a:rPr lang="en-US" sz="1800" dirty="0" err="1"/>
              <a:t>Mission_Outcome</a:t>
            </a:r>
            <a:r>
              <a:rPr lang="en-US" sz="1800" dirty="0"/>
              <a:t>" FROM SPACEXTABLE;</a:t>
            </a:r>
          </a:p>
          <a:p>
            <a:pPr marL="0" indent="288000">
              <a:spcAft>
                <a:spcPts val="1800"/>
              </a:spcAft>
              <a:buNone/>
            </a:pPr>
            <a:r>
              <a:rPr lang="en-US" sz="1800" dirty="0"/>
              <a:t>%</a:t>
            </a:r>
            <a:r>
              <a:rPr lang="en-US" sz="1800" dirty="0" err="1"/>
              <a:t>sql</a:t>
            </a:r>
            <a:r>
              <a:rPr lang="en-US" sz="1800" dirty="0"/>
              <a:t> SELECT COUNT(*) AS </a:t>
            </a:r>
            <a:r>
              <a:rPr lang="en-US" sz="1800" dirty="0" err="1"/>
              <a:t>Success_Count</a:t>
            </a:r>
            <a:r>
              <a:rPr lang="en-US" sz="1800" dirty="0"/>
              <a:t>, (SELECT COUNT(*) FROM SPACEXTABLE WHERE </a:t>
            </a:r>
            <a:r>
              <a:rPr lang="en-US" sz="1800" dirty="0" err="1"/>
              <a:t>Mission_Outcome</a:t>
            </a:r>
            <a:r>
              <a:rPr lang="en-US" sz="1800" dirty="0"/>
              <a:t> NOT LIKE 'Success%') AS </a:t>
            </a:r>
            <a:r>
              <a:rPr lang="en-US" sz="1800" dirty="0" err="1"/>
              <a:t>Not_Success_Count</a:t>
            </a:r>
            <a:r>
              <a:rPr lang="en-US" sz="1800" dirty="0"/>
              <a:t> FROM SPACEXTABLE WHERE </a:t>
            </a:r>
            <a:r>
              <a:rPr lang="en-US" sz="1800" dirty="0" err="1"/>
              <a:t>Mission_Outcome</a:t>
            </a:r>
            <a:r>
              <a:rPr lang="en-US" sz="1800" dirty="0"/>
              <a:t> LIKE 'Success%’;</a:t>
            </a:r>
          </a:p>
          <a:p>
            <a:r>
              <a:rPr lang="en-US" sz="1800" b="1" i="0" dirty="0">
                <a:effectLst/>
                <a:latin typeface="system-ui"/>
              </a:rPr>
              <a:t>List the names of the </a:t>
            </a:r>
            <a:r>
              <a:rPr lang="en-US" sz="1800" b="1" i="0" dirty="0" err="1">
                <a:effectLst/>
                <a:latin typeface="system-ui"/>
              </a:rPr>
              <a:t>booster_versions</a:t>
            </a:r>
            <a:r>
              <a:rPr lang="en-US" sz="1800" b="1" i="0" dirty="0">
                <a:effectLst/>
                <a:latin typeface="system-ui"/>
              </a:rPr>
              <a:t> which have carried the maximum payload mass. Use a subquery</a:t>
            </a:r>
          </a:p>
          <a:p>
            <a:pPr marL="0" indent="288000">
              <a:buNone/>
            </a:pPr>
            <a:r>
              <a:rPr lang="en-US" sz="1800" dirty="0"/>
              <a:t>%</a:t>
            </a:r>
            <a:r>
              <a:rPr lang="en-US" sz="1800" dirty="0" err="1"/>
              <a:t>sql</a:t>
            </a:r>
            <a:r>
              <a:rPr lang="en-US" sz="1800" dirty="0"/>
              <a:t> SELECT "</a:t>
            </a:r>
            <a:r>
              <a:rPr lang="en-US" sz="1800" dirty="0" err="1"/>
              <a:t>Booster_Version</a:t>
            </a:r>
            <a:r>
              <a:rPr lang="en-US" sz="1800" dirty="0"/>
              <a:t>" FROM SPACEXTABLE WHERE PAYLOAD_MASS__KG_ = (SELECT MAX(PAYLOAD_MASS__KG_) FROM SPACEXTABLE);</a:t>
            </a:r>
          </a:p>
          <a:p>
            <a:endParaRPr lang="en-US" sz="1800"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
        <p:nvSpPr>
          <p:cNvPr id="6" name="CaixaDeTexto 5">
            <a:extLst>
              <a:ext uri="{FF2B5EF4-FFF2-40B4-BE49-F238E27FC236}">
                <a16:creationId xmlns:a16="http://schemas.microsoft.com/office/drawing/2014/main" id="{5420FFB2-3627-48F2-16A8-411F7F11B252}"/>
              </a:ext>
            </a:extLst>
          </p:cNvPr>
          <p:cNvSpPr txBox="1"/>
          <p:nvPr/>
        </p:nvSpPr>
        <p:spPr>
          <a:xfrm>
            <a:off x="770011" y="5742414"/>
            <a:ext cx="10333418" cy="738664"/>
          </a:xfrm>
          <a:prstGeom prst="rect">
            <a:avLst/>
          </a:prstGeom>
          <a:noFill/>
        </p:spPr>
        <p:txBody>
          <a:bodyPr wrap="square">
            <a:spAutoFit/>
          </a:bodyPr>
          <a:lstStyle/>
          <a:p>
            <a:r>
              <a:rPr lang="pt-BR" sz="1400" b="1" dirty="0"/>
              <a:t>Link: </a:t>
            </a:r>
          </a:p>
          <a:p>
            <a:r>
              <a:rPr lang="pt-BR" sz="1400" dirty="0">
                <a:hlinkClick r:id="rId3"/>
              </a:rPr>
              <a:t>https://github.com/fabiorodrigocs/IBMCapstone/blob/10b29ca34c976d29672521c0a6b5b6dcd727df5c/W2%20-%201%20-%20jupyter-labs-eda-sql-coursera_sqllite.ipynb</a:t>
            </a:r>
            <a:endParaRPr lang="pt-BR" sz="1400" dirty="0"/>
          </a:p>
        </p:txBody>
      </p:sp>
    </p:spTree>
    <p:extLst>
      <p:ext uri="{BB962C8B-B14F-4D97-AF65-F5344CB8AC3E}">
        <p14:creationId xmlns:p14="http://schemas.microsoft.com/office/powerpoint/2010/main" val="25915947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370858"/>
            <a:ext cx="10915880" cy="4351338"/>
          </a:xfrm>
          <a:prstGeom prst="rect">
            <a:avLst/>
          </a:prstGeom>
        </p:spPr>
        <p:txBody>
          <a:bodyPr lIns="91440" tIns="45720" rIns="91440" bIns="45720" anchor="t"/>
          <a:lstStyle/>
          <a:p>
            <a:r>
              <a:rPr lang="en-US" sz="1800" b="1" i="0" dirty="0">
                <a:effectLst/>
                <a:latin typeface="system-ui"/>
              </a:rPr>
              <a:t>List the records which will display the month names, failure </a:t>
            </a:r>
            <a:r>
              <a:rPr lang="en-US" sz="1800" b="1" i="0" dirty="0" err="1">
                <a:effectLst/>
                <a:latin typeface="system-ui"/>
              </a:rPr>
              <a:t>landing_outcomes</a:t>
            </a:r>
            <a:r>
              <a:rPr lang="en-US" sz="1800" b="1" i="0" dirty="0">
                <a:effectLst/>
                <a:latin typeface="system-ui"/>
              </a:rPr>
              <a:t> in drone ship ,booster versions, </a:t>
            </a:r>
            <a:r>
              <a:rPr lang="en-US" sz="1800" b="1" i="0" dirty="0" err="1">
                <a:effectLst/>
                <a:latin typeface="system-ui"/>
              </a:rPr>
              <a:t>launch_site</a:t>
            </a:r>
            <a:r>
              <a:rPr lang="en-US" sz="1800" b="1" i="0" dirty="0">
                <a:effectLst/>
                <a:latin typeface="system-ui"/>
              </a:rPr>
              <a:t> for the months in year 2015</a:t>
            </a:r>
            <a:endParaRPr lang="en-US" sz="1800" dirty="0"/>
          </a:p>
          <a:p>
            <a:pPr marL="0" indent="288000">
              <a:spcAft>
                <a:spcPts val="3600"/>
              </a:spcAft>
              <a:buNone/>
            </a:pPr>
            <a:r>
              <a:rPr lang="en-US" sz="1800" dirty="0"/>
              <a:t>%</a:t>
            </a:r>
            <a:r>
              <a:rPr lang="en-US" sz="1800" dirty="0" err="1"/>
              <a:t>sql</a:t>
            </a:r>
            <a:r>
              <a:rPr lang="en-US" sz="1800" dirty="0"/>
              <a:t> SELECT SUBSTR(Date, 6, 2) AS Month, "</a:t>
            </a:r>
            <a:r>
              <a:rPr lang="en-US" sz="1800" dirty="0" err="1"/>
              <a:t>Booster_Version</a:t>
            </a:r>
            <a:r>
              <a:rPr lang="en-US" sz="1800" dirty="0"/>
              <a:t>", "</a:t>
            </a:r>
            <a:r>
              <a:rPr lang="en-US" sz="1800" dirty="0" err="1"/>
              <a:t>Launch_Site</a:t>
            </a:r>
            <a:r>
              <a:rPr lang="en-US" sz="1800" dirty="0"/>
              <a:t>" FROM SPACEXTABLE WHERE SUBSTR(Date, 0, 5) = '2015' AND "</a:t>
            </a:r>
            <a:r>
              <a:rPr lang="en-US" sz="1800" dirty="0" err="1"/>
              <a:t>Landing_Outcome</a:t>
            </a:r>
            <a:r>
              <a:rPr lang="en-US" sz="1800" dirty="0"/>
              <a:t>" = 'Failure (drone ship)’;</a:t>
            </a:r>
          </a:p>
          <a:p>
            <a:r>
              <a:rPr lang="en-US" sz="1800" b="1" i="0" dirty="0">
                <a:effectLst/>
                <a:latin typeface="system-ui"/>
              </a:rPr>
              <a:t>Rank the count of landing outcomes (such as Failure (drone ship) or Success (ground pad)) between the date 2010-06-04 and 2017-03-20, in descending order.</a:t>
            </a:r>
            <a:endParaRPr lang="en-US" sz="1800" dirty="0"/>
          </a:p>
          <a:p>
            <a:r>
              <a:rPr lang="en-US" sz="1800" dirty="0"/>
              <a:t>%</a:t>
            </a:r>
            <a:r>
              <a:rPr lang="en-US" sz="1800" dirty="0" err="1"/>
              <a:t>sql</a:t>
            </a:r>
            <a:r>
              <a:rPr lang="en-US" sz="1800" dirty="0"/>
              <a:t> SELECT </a:t>
            </a:r>
            <a:r>
              <a:rPr lang="en-US" sz="1800" dirty="0" err="1"/>
              <a:t>Landing_Outcome</a:t>
            </a:r>
            <a:r>
              <a:rPr lang="en-US" sz="1800" dirty="0"/>
              <a:t>, COUNT(*) AS Count FROM SPACEXTABLE WHERE Date BETWEEN '2010-06-04' AND '2017-03-20' GROUP BY </a:t>
            </a:r>
            <a:r>
              <a:rPr lang="en-US" sz="1800" dirty="0" err="1"/>
              <a:t>Landing_Outcome</a:t>
            </a:r>
            <a:r>
              <a:rPr lang="en-US" sz="1800" dirty="0"/>
              <a:t> ORDER BY Count DESC;</a:t>
            </a:r>
          </a:p>
          <a:p>
            <a:endParaRPr lang="en-US" sz="1800" dirty="0"/>
          </a:p>
          <a:p>
            <a:endParaRPr lang="en-US" sz="1800"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
        <p:nvSpPr>
          <p:cNvPr id="6" name="CaixaDeTexto 5">
            <a:extLst>
              <a:ext uri="{FF2B5EF4-FFF2-40B4-BE49-F238E27FC236}">
                <a16:creationId xmlns:a16="http://schemas.microsoft.com/office/drawing/2014/main" id="{5420FFB2-3627-48F2-16A8-411F7F11B252}"/>
              </a:ext>
            </a:extLst>
          </p:cNvPr>
          <p:cNvSpPr txBox="1"/>
          <p:nvPr/>
        </p:nvSpPr>
        <p:spPr>
          <a:xfrm>
            <a:off x="770011" y="5742414"/>
            <a:ext cx="10333418" cy="830997"/>
          </a:xfrm>
          <a:prstGeom prst="rect">
            <a:avLst/>
          </a:prstGeom>
          <a:noFill/>
        </p:spPr>
        <p:txBody>
          <a:bodyPr wrap="square">
            <a:spAutoFit/>
          </a:bodyPr>
          <a:lstStyle/>
          <a:p>
            <a:r>
              <a:rPr lang="pt-BR" sz="1600" b="1" dirty="0"/>
              <a:t>Link: </a:t>
            </a:r>
          </a:p>
          <a:p>
            <a:r>
              <a:rPr lang="pt-BR" sz="1600" dirty="0">
                <a:hlinkClick r:id="rId3"/>
              </a:rPr>
              <a:t>https://github.com/fabiorodrigocs/IBMCapstone/blob/10b29ca34c976d29672521c0a6b5b6dcd727df5c/W2%20-%201%20-%20jupyter-labs-eda-sql-coursera_sqllite.ipynb</a:t>
            </a:r>
            <a:endParaRPr lang="pt-BR" sz="1600" dirty="0"/>
          </a:p>
        </p:txBody>
      </p:sp>
    </p:spTree>
    <p:extLst>
      <p:ext uri="{BB962C8B-B14F-4D97-AF65-F5344CB8AC3E}">
        <p14:creationId xmlns:p14="http://schemas.microsoft.com/office/powerpoint/2010/main" val="41680318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370647"/>
            <a:ext cx="10366074" cy="3223124"/>
          </a:xfrm>
          <a:prstGeom prst="rect">
            <a:avLst/>
          </a:prstGeom>
        </p:spPr>
        <p:txBody>
          <a:bodyPr>
            <a:normAutofit/>
          </a:bodyPr>
          <a:lstStyle/>
          <a:p>
            <a:r>
              <a:rPr lang="en-US" sz="2000" dirty="0">
                <a:latin typeface="Abadi" panose="020B0604020104020204" pitchFamily="34" charset="0"/>
              </a:rPr>
              <a:t>It was marked all launch sites on a map.</a:t>
            </a:r>
          </a:p>
          <a:p>
            <a:r>
              <a:rPr lang="en-US" sz="2000" dirty="0">
                <a:latin typeface="Abadi" panose="020B0604020104020204" pitchFamily="34" charset="0"/>
              </a:rPr>
              <a:t>It was used </a:t>
            </a:r>
            <a:r>
              <a:rPr lang="en-US" sz="2000" dirty="0" err="1">
                <a:latin typeface="Abadi" panose="020B0604020104020204" pitchFamily="34" charset="0"/>
              </a:rPr>
              <a:t>folium.Circle</a:t>
            </a:r>
            <a:r>
              <a:rPr lang="en-US" sz="2000" dirty="0">
                <a:latin typeface="Abadi" panose="020B0604020104020204" pitchFamily="34" charset="0"/>
              </a:rPr>
              <a:t> to add a highlighted circle area with a text label on a specific coordinate. </a:t>
            </a:r>
          </a:p>
          <a:p>
            <a:r>
              <a:rPr lang="en-US" sz="2000" dirty="0">
                <a:latin typeface="Abadi" panose="020B0604020104020204" pitchFamily="34" charset="0"/>
              </a:rPr>
              <a:t>It was created a red circle at NASA Johnson Space Center's coordinate with a popup label showing its name.</a:t>
            </a:r>
          </a:p>
          <a:p>
            <a:r>
              <a:rPr kumimoji="0" lang="pt-BR" altLang="pt-BR" sz="2000" i="0" u="none" strike="noStrike" cap="none" normalizeH="0" baseline="0" dirty="0">
                <a:ln>
                  <a:noFill/>
                </a:ln>
                <a:effectLst/>
                <a:latin typeface="Abadi" panose="020B0604020104020204" pitchFamily="34" charset="0"/>
              </a:rPr>
              <a:t>For </a:t>
            </a:r>
            <a:r>
              <a:rPr kumimoji="0" lang="pt-BR" altLang="pt-BR" sz="2000" i="0" u="none" strike="noStrike" cap="none" normalizeH="0" baseline="0" dirty="0" err="1">
                <a:ln>
                  <a:noFill/>
                </a:ln>
                <a:effectLst/>
                <a:latin typeface="Abadi" panose="020B0604020104020204" pitchFamily="34" charset="0"/>
              </a:rPr>
              <a:t>each</a:t>
            </a:r>
            <a:r>
              <a:rPr kumimoji="0" lang="pt-BR" altLang="pt-BR" sz="2000" i="0" u="none" strike="noStrike" cap="none" normalizeH="0" baseline="0" dirty="0">
                <a:ln>
                  <a:noFill/>
                </a:ln>
                <a:effectLst/>
                <a:latin typeface="Abadi" panose="020B0604020104020204" pitchFamily="34" charset="0"/>
              </a:rPr>
              <a:t> </a:t>
            </a:r>
            <a:r>
              <a:rPr kumimoji="0" lang="pt-BR" altLang="pt-BR" sz="2000" i="0" u="none" strike="noStrike" cap="none" normalizeH="0" baseline="0" dirty="0" err="1">
                <a:ln>
                  <a:noFill/>
                </a:ln>
                <a:effectLst/>
                <a:latin typeface="Abadi" panose="020B0604020104020204" pitchFamily="34" charset="0"/>
              </a:rPr>
              <a:t>launch</a:t>
            </a:r>
            <a:r>
              <a:rPr kumimoji="0" lang="pt-BR" altLang="pt-BR" sz="2000" i="0" u="none" strike="noStrike" cap="none" normalizeH="0" baseline="0" dirty="0">
                <a:ln>
                  <a:noFill/>
                </a:ln>
                <a:effectLst/>
                <a:latin typeface="Abadi" panose="020B0604020104020204" pitchFamily="34" charset="0"/>
              </a:rPr>
              <a:t> </a:t>
            </a:r>
            <a:r>
              <a:rPr kumimoji="0" lang="pt-BR" altLang="pt-BR" sz="2000" i="0" u="none" strike="noStrike" cap="none" normalizeH="0" baseline="0" dirty="0" err="1">
                <a:ln>
                  <a:noFill/>
                </a:ln>
                <a:effectLst/>
                <a:latin typeface="Abadi" panose="020B0604020104020204" pitchFamily="34" charset="0"/>
              </a:rPr>
              <a:t>result</a:t>
            </a:r>
            <a:r>
              <a:rPr kumimoji="0" lang="pt-BR" altLang="pt-BR" sz="2000" i="0" u="none" strike="noStrike" cap="none" normalizeH="0" baseline="0" dirty="0">
                <a:ln>
                  <a:noFill/>
                </a:ln>
                <a:effectLst/>
                <a:latin typeface="Abadi" panose="020B0604020104020204" pitchFamily="34" charset="0"/>
              </a:rPr>
              <a:t> in </a:t>
            </a:r>
            <a:r>
              <a:rPr kumimoji="0" lang="pt-BR" altLang="pt-BR" sz="2000" i="0" u="none" strike="noStrike" cap="none" normalizeH="0" baseline="0" dirty="0" err="1">
                <a:ln>
                  <a:noFill/>
                </a:ln>
                <a:effectLst/>
                <a:latin typeface="Abadi" panose="020B0604020104020204" pitchFamily="34" charset="0"/>
              </a:rPr>
              <a:t>spacex_df</a:t>
            </a:r>
            <a:r>
              <a:rPr kumimoji="0" lang="pt-BR" altLang="pt-BR" sz="2000" i="0" u="none" strike="noStrike" cap="none" normalizeH="0" baseline="0" dirty="0">
                <a:ln>
                  <a:noFill/>
                </a:ln>
                <a:effectLst/>
                <a:latin typeface="Abadi" panose="020B0604020104020204" pitchFamily="34" charset="0"/>
              </a:rPr>
              <a:t> data frame, It </a:t>
            </a:r>
            <a:r>
              <a:rPr kumimoji="0" lang="pt-BR" altLang="pt-BR" sz="2000" i="0" u="none" strike="noStrike" cap="none" normalizeH="0" baseline="0" dirty="0" err="1">
                <a:ln>
                  <a:noFill/>
                </a:ln>
                <a:effectLst/>
                <a:latin typeface="Abadi" panose="020B0604020104020204" pitchFamily="34" charset="0"/>
              </a:rPr>
              <a:t>was</a:t>
            </a:r>
            <a:r>
              <a:rPr kumimoji="0" lang="pt-BR" altLang="pt-BR" sz="2000" i="0" u="none" strike="noStrike" cap="none" normalizeH="0" baseline="0" dirty="0">
                <a:ln>
                  <a:noFill/>
                </a:ln>
                <a:effectLst/>
                <a:latin typeface="Abadi" panose="020B0604020104020204" pitchFamily="34" charset="0"/>
              </a:rPr>
              <a:t> </a:t>
            </a:r>
            <a:r>
              <a:rPr kumimoji="0" lang="pt-BR" altLang="pt-BR" sz="2000" i="0" u="none" strike="noStrike" cap="none" normalizeH="0" baseline="0" dirty="0" err="1">
                <a:ln>
                  <a:noFill/>
                </a:ln>
                <a:effectLst/>
                <a:latin typeface="Abadi" panose="020B0604020104020204" pitchFamily="34" charset="0"/>
              </a:rPr>
              <a:t>added</a:t>
            </a:r>
            <a:r>
              <a:rPr kumimoji="0" lang="pt-BR" altLang="pt-BR" sz="2000" i="0" u="none" strike="noStrike" cap="none" normalizeH="0" baseline="0" dirty="0">
                <a:ln>
                  <a:noFill/>
                </a:ln>
                <a:effectLst/>
                <a:latin typeface="Abadi" panose="020B0604020104020204" pitchFamily="34" charset="0"/>
              </a:rPr>
              <a:t> a </a:t>
            </a:r>
            <a:r>
              <a:rPr kumimoji="0" lang="pt-BR" altLang="pt-BR" sz="2000" i="0" u="none" strike="noStrike" cap="none" normalizeH="0" baseline="0" dirty="0" err="1">
                <a:ln>
                  <a:noFill/>
                </a:ln>
                <a:effectLst/>
                <a:latin typeface="Abadi" panose="020B0604020104020204" pitchFamily="34" charset="0"/>
              </a:rPr>
              <a:t>folium.Marker</a:t>
            </a:r>
            <a:r>
              <a:rPr kumimoji="0" lang="pt-BR" altLang="pt-BR" sz="2000" i="0" u="none" strike="noStrike" cap="none" normalizeH="0" baseline="0" dirty="0">
                <a:ln>
                  <a:noFill/>
                </a:ln>
                <a:effectLst/>
                <a:latin typeface="Abadi" panose="020B0604020104020204" pitchFamily="34" charset="0"/>
              </a:rPr>
              <a:t> </a:t>
            </a:r>
            <a:r>
              <a:rPr kumimoji="0" lang="pt-BR" altLang="pt-BR" sz="2000" i="0" u="none" strike="noStrike" cap="none" normalizeH="0" baseline="0" dirty="0" err="1">
                <a:ln>
                  <a:noFill/>
                </a:ln>
                <a:effectLst/>
                <a:latin typeface="Abadi" panose="020B0604020104020204" pitchFamily="34" charset="0"/>
              </a:rPr>
              <a:t>to</a:t>
            </a:r>
            <a:r>
              <a:rPr kumimoji="0" lang="pt-BR" altLang="pt-BR" sz="2000" i="0" u="none" strike="noStrike" cap="none" normalizeH="0" baseline="0" dirty="0">
                <a:ln>
                  <a:noFill/>
                </a:ln>
                <a:effectLst/>
                <a:latin typeface="Abadi" panose="020B0604020104020204" pitchFamily="34" charset="0"/>
              </a:rPr>
              <a:t> </a:t>
            </a:r>
            <a:r>
              <a:rPr kumimoji="0" lang="pt-BR" altLang="pt-BR" sz="2000" i="0" u="none" strike="noStrike" cap="none" normalizeH="0" baseline="0" dirty="0" err="1">
                <a:ln>
                  <a:noFill/>
                </a:ln>
                <a:effectLst/>
                <a:latin typeface="Abadi" panose="020B0604020104020204" pitchFamily="34" charset="0"/>
              </a:rPr>
              <a:t>marker_cluster</a:t>
            </a:r>
            <a:r>
              <a:rPr lang="pt-BR" altLang="pt-BR" sz="2000" dirty="0">
                <a:latin typeface="Abadi" panose="020B0604020104020204" pitchFamily="34" charset="0"/>
              </a:rPr>
              <a:t>.</a:t>
            </a:r>
            <a:endParaRPr kumimoji="0" lang="pt-BR" altLang="pt-BR" sz="2000" i="0" u="none" strike="noStrike" cap="none" normalizeH="0" baseline="0" dirty="0">
              <a:ln>
                <a:noFill/>
              </a:ln>
              <a:effectLst/>
              <a:latin typeface="Abadi" panose="020B0604020104020204" pitchFamily="34" charset="0"/>
            </a:endParaRPr>
          </a:p>
          <a:p>
            <a:r>
              <a:rPr lang="pt-BR" sz="2000" dirty="0">
                <a:latin typeface="Abadi" panose="020B0604020104020204" pitchFamily="34" charset="0"/>
              </a:rPr>
              <a:t>It </a:t>
            </a:r>
            <a:r>
              <a:rPr lang="pt-BR" sz="2000" dirty="0" err="1">
                <a:latin typeface="Abadi" panose="020B0604020104020204" pitchFamily="34" charset="0"/>
              </a:rPr>
              <a:t>was</a:t>
            </a:r>
            <a:r>
              <a:rPr lang="pt-BR" sz="2000" dirty="0">
                <a:latin typeface="Abadi" panose="020B0604020104020204" pitchFamily="34" charset="0"/>
              </a:rPr>
              <a:t> </a:t>
            </a:r>
            <a:r>
              <a:rPr lang="pt-BR" sz="2000" dirty="0" err="1">
                <a:latin typeface="Abadi" panose="020B0604020104020204" pitchFamily="34" charset="0"/>
              </a:rPr>
              <a:t>created</a:t>
            </a:r>
            <a:r>
              <a:rPr lang="pt-BR" sz="2000" dirty="0">
                <a:latin typeface="Abadi" panose="020B0604020104020204" pitchFamily="34" charset="0"/>
              </a:rPr>
              <a:t> a `</a:t>
            </a:r>
            <a:r>
              <a:rPr lang="pt-BR" sz="2000" dirty="0" err="1">
                <a:latin typeface="Abadi" panose="020B0604020104020204" pitchFamily="34" charset="0"/>
              </a:rPr>
              <a:t>folium.PolyLine</a:t>
            </a:r>
            <a:r>
              <a:rPr lang="pt-BR" sz="2000" dirty="0">
                <a:latin typeface="Abadi" panose="020B0604020104020204" pitchFamily="34" charset="0"/>
              </a:rPr>
              <a:t>` </a:t>
            </a:r>
            <a:r>
              <a:rPr lang="pt-BR" sz="2000" dirty="0" err="1">
                <a:latin typeface="Abadi" panose="020B0604020104020204" pitchFamily="34" charset="0"/>
              </a:rPr>
              <a:t>object</a:t>
            </a:r>
            <a:r>
              <a:rPr lang="pt-BR" sz="2000" dirty="0">
                <a:latin typeface="Abadi" panose="020B0604020104020204" pitchFamily="34" charset="0"/>
              </a:rPr>
              <a:t> </a:t>
            </a:r>
            <a:r>
              <a:rPr lang="pt-BR" sz="2000" dirty="0" err="1">
                <a:latin typeface="Abadi" panose="020B0604020104020204" pitchFamily="34" charset="0"/>
              </a:rPr>
              <a:t>using</a:t>
            </a:r>
            <a:r>
              <a:rPr lang="pt-BR" sz="2000" dirty="0">
                <a:latin typeface="Abadi" panose="020B0604020104020204" pitchFamily="34" charset="0"/>
              </a:rPr>
              <a:t> </a:t>
            </a:r>
            <a:r>
              <a:rPr lang="pt-BR" sz="2000" dirty="0" err="1">
                <a:latin typeface="Abadi" panose="020B0604020104020204" pitchFamily="34" charset="0"/>
              </a:rPr>
              <a:t>the</a:t>
            </a:r>
            <a:r>
              <a:rPr lang="pt-BR" sz="2000" dirty="0">
                <a:latin typeface="Abadi" panose="020B0604020104020204" pitchFamily="34" charset="0"/>
              </a:rPr>
              <a:t> </a:t>
            </a:r>
            <a:r>
              <a:rPr lang="pt-BR" sz="2000" dirty="0" err="1">
                <a:latin typeface="Abadi" panose="020B0604020104020204" pitchFamily="34" charset="0"/>
              </a:rPr>
              <a:t>coastline</a:t>
            </a:r>
            <a:r>
              <a:rPr lang="pt-BR" sz="2000" dirty="0">
                <a:latin typeface="Abadi" panose="020B0604020104020204" pitchFamily="34" charset="0"/>
              </a:rPr>
              <a:t> </a:t>
            </a:r>
            <a:r>
              <a:rPr lang="pt-BR" sz="2000" dirty="0" err="1">
                <a:latin typeface="Abadi" panose="020B0604020104020204" pitchFamily="34" charset="0"/>
              </a:rPr>
              <a:t>coordinates</a:t>
            </a:r>
            <a:r>
              <a:rPr lang="pt-BR" sz="2000" dirty="0">
                <a:latin typeface="Abadi" panose="020B0604020104020204" pitchFamily="34" charset="0"/>
              </a:rPr>
              <a:t> </a:t>
            </a:r>
            <a:r>
              <a:rPr lang="pt-BR" sz="2000" dirty="0" err="1">
                <a:latin typeface="Abadi" panose="020B0604020104020204" pitchFamily="34" charset="0"/>
              </a:rPr>
              <a:t>and</a:t>
            </a:r>
            <a:r>
              <a:rPr lang="pt-BR" sz="2000" dirty="0">
                <a:latin typeface="Abadi" panose="020B0604020104020204" pitchFamily="34" charset="0"/>
              </a:rPr>
              <a:t> </a:t>
            </a:r>
            <a:r>
              <a:rPr lang="pt-BR" sz="2000" dirty="0" err="1">
                <a:latin typeface="Abadi" panose="020B0604020104020204" pitchFamily="34" charset="0"/>
              </a:rPr>
              <a:t>launch</a:t>
            </a:r>
            <a:r>
              <a:rPr lang="pt-BR" sz="2000" dirty="0">
                <a:latin typeface="Abadi" panose="020B0604020104020204" pitchFamily="34" charset="0"/>
              </a:rPr>
              <a:t> site </a:t>
            </a:r>
            <a:r>
              <a:rPr lang="pt-BR" sz="2000" dirty="0" err="1">
                <a:latin typeface="Abadi" panose="020B0604020104020204" pitchFamily="34" charset="0"/>
              </a:rPr>
              <a:t>coordinate</a:t>
            </a:r>
            <a:r>
              <a:rPr lang="pt-BR" sz="2000" dirty="0">
                <a:latin typeface="Abadi" panose="020B0604020104020204" pitchFamily="34" charset="0"/>
              </a:rPr>
              <a:t>.</a:t>
            </a:r>
          </a:p>
          <a:p>
            <a:endParaRPr kumimoji="0" lang="pt-BR" altLang="pt-BR" sz="2000" i="0" u="none" strike="noStrike" cap="none" normalizeH="0" baseline="0" dirty="0">
              <a:ln>
                <a:noFill/>
              </a:ln>
              <a:effectLst/>
              <a:latin typeface="Abadi" panose="020B0604020104020204" pitchFamily="34" charset="0"/>
            </a:endParaRPr>
          </a:p>
          <a:p>
            <a:endParaRPr lang="en-US" sz="2000" dirty="0">
              <a:latin typeface="Abadi" panose="020B0604020104020204" pitchFamily="34" charset="0"/>
            </a:endParaRPr>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
        <p:nvSpPr>
          <p:cNvPr id="6" name="CaixaDeTexto 5">
            <a:extLst>
              <a:ext uri="{FF2B5EF4-FFF2-40B4-BE49-F238E27FC236}">
                <a16:creationId xmlns:a16="http://schemas.microsoft.com/office/drawing/2014/main" id="{9D4216F3-C26F-4FCF-A5E5-851669B310C1}"/>
              </a:ext>
            </a:extLst>
          </p:cNvPr>
          <p:cNvSpPr txBox="1"/>
          <p:nvPr/>
        </p:nvSpPr>
        <p:spPr>
          <a:xfrm>
            <a:off x="770011" y="5857060"/>
            <a:ext cx="10246331" cy="738664"/>
          </a:xfrm>
          <a:prstGeom prst="rect">
            <a:avLst/>
          </a:prstGeom>
          <a:noFill/>
        </p:spPr>
        <p:txBody>
          <a:bodyPr wrap="square">
            <a:spAutoFit/>
          </a:bodyPr>
          <a:lstStyle/>
          <a:p>
            <a:r>
              <a:rPr lang="pt-BR" sz="1400" b="1" dirty="0"/>
              <a:t>Link:</a:t>
            </a:r>
          </a:p>
          <a:p>
            <a:r>
              <a:rPr lang="pt-BR" sz="1400" dirty="0">
                <a:hlinkClick r:id="rId4"/>
              </a:rPr>
              <a:t>https://github.com/fabiorodrigocs/IBMCapstone/blob/709ccfcfa4077e8da37fd6663a3fe171a1eafa5d/W3-1%20lab_jupyter_launch_site_location.jupyterlite.ipynb</a:t>
            </a:r>
            <a:endParaRPr lang="pt-BR" sz="1400" dirty="0"/>
          </a:p>
        </p:txBody>
      </p:sp>
      <p:pic>
        <p:nvPicPr>
          <p:cNvPr id="13" name="Imagem 12">
            <a:extLst>
              <a:ext uri="{FF2B5EF4-FFF2-40B4-BE49-F238E27FC236}">
                <a16:creationId xmlns:a16="http://schemas.microsoft.com/office/drawing/2014/main" id="{CE182338-79D4-4A09-01FD-EAAAFC1ED37B}"/>
              </a:ext>
            </a:extLst>
          </p:cNvPr>
          <p:cNvPicPr>
            <a:picLocks noChangeAspect="1"/>
          </p:cNvPicPr>
          <p:nvPr/>
        </p:nvPicPr>
        <p:blipFill>
          <a:blip r:embed="rId5"/>
          <a:stretch>
            <a:fillRect/>
          </a:stretch>
        </p:blipFill>
        <p:spPr>
          <a:xfrm>
            <a:off x="2652930" y="4162608"/>
            <a:ext cx="3035397" cy="1792431"/>
          </a:xfrm>
          <a:prstGeom prst="rect">
            <a:avLst/>
          </a:prstGeom>
        </p:spPr>
      </p:pic>
      <p:pic>
        <p:nvPicPr>
          <p:cNvPr id="16" name="Imagem 15">
            <a:extLst>
              <a:ext uri="{FF2B5EF4-FFF2-40B4-BE49-F238E27FC236}">
                <a16:creationId xmlns:a16="http://schemas.microsoft.com/office/drawing/2014/main" id="{8BDBDA07-CFB4-20E1-23D7-DDF6CB016E41}"/>
              </a:ext>
            </a:extLst>
          </p:cNvPr>
          <p:cNvPicPr>
            <a:picLocks noChangeAspect="1"/>
          </p:cNvPicPr>
          <p:nvPr/>
        </p:nvPicPr>
        <p:blipFill>
          <a:blip r:embed="rId6"/>
          <a:stretch>
            <a:fillRect/>
          </a:stretch>
        </p:blipFill>
        <p:spPr>
          <a:xfrm>
            <a:off x="6302944" y="4162608"/>
            <a:ext cx="3036807" cy="1792431"/>
          </a:xfrm>
          <a:prstGeom prst="rect">
            <a:avLst/>
          </a:prstGeom>
        </p:spPr>
      </p:pic>
    </p:spTree>
    <p:extLst>
      <p:ext uri="{BB962C8B-B14F-4D97-AF65-F5344CB8AC3E}">
        <p14:creationId xmlns:p14="http://schemas.microsoft.com/office/powerpoint/2010/main" val="1481143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
        <p:nvSpPr>
          <p:cNvPr id="2" name="Content Placeholder 4">
            <a:extLst>
              <a:ext uri="{FF2B5EF4-FFF2-40B4-BE49-F238E27FC236}">
                <a16:creationId xmlns:a16="http://schemas.microsoft.com/office/drawing/2014/main" id="{9FE85E83-A980-89B5-862A-6A7269F38526}"/>
              </a:ext>
            </a:extLst>
          </p:cNvPr>
          <p:cNvSpPr txBox="1">
            <a:spLocks/>
          </p:cNvSpPr>
          <p:nvPr/>
        </p:nvSpPr>
        <p:spPr>
          <a:xfrm>
            <a:off x="620485" y="1652641"/>
            <a:ext cx="10515600" cy="322312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latin typeface="Abadi" panose="020B0604020104020204" pitchFamily="34" charset="0"/>
              </a:rPr>
              <a:t>The dashboard contains components such as:</a:t>
            </a:r>
          </a:p>
          <a:p>
            <a:pPr lvl="1"/>
            <a:r>
              <a:rPr lang="en-US" dirty="0">
                <a:latin typeface="Abadi" panose="020B0604020104020204" pitchFamily="34" charset="0"/>
              </a:rPr>
              <a:t> a dropdown list</a:t>
            </a:r>
          </a:p>
          <a:p>
            <a:pPr lvl="1"/>
            <a:r>
              <a:rPr lang="en-US" dirty="0">
                <a:latin typeface="Abadi" panose="020B0604020104020204" pitchFamily="34" charset="0"/>
              </a:rPr>
              <a:t> a range slider</a:t>
            </a:r>
          </a:p>
          <a:p>
            <a:pPr lvl="1"/>
            <a:r>
              <a:rPr lang="en-US" dirty="0">
                <a:latin typeface="Abadi" panose="020B0604020104020204" pitchFamily="34" charset="0"/>
              </a:rPr>
              <a:t> a pie chart</a:t>
            </a:r>
          </a:p>
          <a:p>
            <a:pPr lvl="1"/>
            <a:r>
              <a:rPr lang="en-US" dirty="0">
                <a:latin typeface="Abadi" panose="020B0604020104020204" pitchFamily="34" charset="0"/>
              </a:rPr>
              <a:t> a scatter point chart</a:t>
            </a:r>
          </a:p>
          <a:p>
            <a:endParaRPr lang="pt-BR" altLang="pt-BR" sz="2000" dirty="0">
              <a:latin typeface="Abadi" panose="020B0604020104020204" pitchFamily="34" charset="0"/>
            </a:endParaRPr>
          </a:p>
          <a:p>
            <a:endParaRPr lang="en-US" sz="2000" dirty="0">
              <a:latin typeface="Abadi" panose="020B0604020104020204" pitchFamily="34" charset="0"/>
            </a:endParaRPr>
          </a:p>
        </p:txBody>
      </p:sp>
      <p:sp>
        <p:nvSpPr>
          <p:cNvPr id="7" name="CaixaDeTexto 6">
            <a:extLst>
              <a:ext uri="{FF2B5EF4-FFF2-40B4-BE49-F238E27FC236}">
                <a16:creationId xmlns:a16="http://schemas.microsoft.com/office/drawing/2014/main" id="{C2040728-C4EB-BCD4-71BD-7C972C93FA6E}"/>
              </a:ext>
            </a:extLst>
          </p:cNvPr>
          <p:cNvSpPr txBox="1"/>
          <p:nvPr/>
        </p:nvSpPr>
        <p:spPr>
          <a:xfrm>
            <a:off x="620485" y="3822573"/>
            <a:ext cx="10384972" cy="1652760"/>
          </a:xfrm>
          <a:prstGeom prst="rect">
            <a:avLst/>
          </a:prstGeom>
          <a:noFill/>
        </p:spPr>
        <p:txBody>
          <a:bodyPr wrap="square">
            <a:spAutoFit/>
          </a:bodyPr>
          <a:lstStyle/>
          <a:p>
            <a:pPr marL="228600" lvl="0" indent="-228600">
              <a:lnSpc>
                <a:spcPct val="90000"/>
              </a:lnSpc>
              <a:spcBef>
                <a:spcPts val="1000"/>
              </a:spcBef>
              <a:spcAft>
                <a:spcPts val="800"/>
              </a:spcAft>
              <a:buSzPct val="100000"/>
              <a:buFont typeface="Arial" panose="020B0604020202020204" pitchFamily="34" charset="0"/>
              <a:buChar char="•"/>
              <a:tabLst>
                <a:tab pos="457200" algn="l"/>
              </a:tabLst>
            </a:pPr>
            <a:r>
              <a:rPr lang="en-US" sz="2400" dirty="0">
                <a:latin typeface="Abadi" panose="020B0604020104020204" pitchFamily="34" charset="0"/>
              </a:rPr>
              <a:t>It was added a Launch Site Drop-down Input Component and a </a:t>
            </a:r>
            <a:r>
              <a:rPr lang="en-US" sz="2400" dirty="0" err="1">
                <a:latin typeface="Abadi" panose="020B0604020104020204" pitchFamily="34" charset="0"/>
              </a:rPr>
              <a:t>a</a:t>
            </a:r>
            <a:r>
              <a:rPr lang="en-US" sz="2400" dirty="0">
                <a:latin typeface="Abadi" panose="020B0604020104020204" pitchFamily="34" charset="0"/>
              </a:rPr>
              <a:t> callback function to render success-pie-chart based on selected site dropdown.</a:t>
            </a:r>
          </a:p>
          <a:p>
            <a:pPr marL="228600" indent="-228600">
              <a:lnSpc>
                <a:spcPct val="90000"/>
              </a:lnSpc>
              <a:spcBef>
                <a:spcPts val="1000"/>
              </a:spcBef>
              <a:spcAft>
                <a:spcPts val="800"/>
              </a:spcAft>
              <a:buSzPct val="100000"/>
              <a:buFont typeface="Arial" panose="020B0604020202020204" pitchFamily="34" charset="0"/>
              <a:buChar char="•"/>
              <a:tabLst>
                <a:tab pos="457200" algn="l"/>
              </a:tabLst>
            </a:pPr>
            <a:r>
              <a:rPr lang="en-US" sz="2400" dirty="0">
                <a:latin typeface="Abadi" panose="020B0604020104020204" pitchFamily="34" charset="0"/>
              </a:rPr>
              <a:t>Besides, It was added</a:t>
            </a:r>
            <a:r>
              <a:rPr lang="pt-BR" sz="2400" dirty="0">
                <a:latin typeface="Abadi" panose="020B0604020104020204" pitchFamily="34" charset="0"/>
              </a:rPr>
              <a:t> </a:t>
            </a:r>
            <a:r>
              <a:rPr lang="en-US" sz="2400" dirty="0">
                <a:latin typeface="Abadi" panose="020B0604020104020204" pitchFamily="34" charset="0"/>
              </a:rPr>
              <a:t>a Range Slider to Select Payload and a callback function to render the success-payload-scatter-chart scatter plot</a:t>
            </a:r>
            <a:endParaRPr lang="pt-BR" sz="2400" dirty="0">
              <a:latin typeface="Abadi" panose="020B0604020104020204" pitchFamily="34" charset="0"/>
            </a:endParaRPr>
          </a:p>
        </p:txBody>
      </p:sp>
    </p:spTree>
    <p:extLst>
      <p:ext uri="{BB962C8B-B14F-4D97-AF65-F5344CB8AC3E}">
        <p14:creationId xmlns:p14="http://schemas.microsoft.com/office/powerpoint/2010/main" val="3345327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6" name="CaixaDeTexto 5">
            <a:extLst>
              <a:ext uri="{FF2B5EF4-FFF2-40B4-BE49-F238E27FC236}">
                <a16:creationId xmlns:a16="http://schemas.microsoft.com/office/drawing/2014/main" id="{7AA60D9A-9CF1-7676-039B-CAED934B0381}"/>
              </a:ext>
            </a:extLst>
          </p:cNvPr>
          <p:cNvSpPr txBox="1"/>
          <p:nvPr/>
        </p:nvSpPr>
        <p:spPr>
          <a:xfrm>
            <a:off x="680356" y="5818145"/>
            <a:ext cx="10831285" cy="738664"/>
          </a:xfrm>
          <a:prstGeom prst="rect">
            <a:avLst/>
          </a:prstGeom>
          <a:noFill/>
        </p:spPr>
        <p:txBody>
          <a:bodyPr wrap="square">
            <a:spAutoFit/>
          </a:bodyPr>
          <a:lstStyle/>
          <a:p>
            <a:r>
              <a:rPr lang="pt-BR" sz="1400" b="1" dirty="0"/>
              <a:t>Link:</a:t>
            </a:r>
          </a:p>
          <a:p>
            <a:r>
              <a:rPr lang="pt-BR" sz="1400" dirty="0">
                <a:hlinkClick r:id="rId3"/>
              </a:rPr>
              <a:t>https://github.com/fabiorodrigocs/IBMCapstone/blob/8e13fa89cc9baa3a954b574fac4906e1c4684ef4/W4%20-%20SpaceX_Machine_Learning_Prediction_Part_5.jupyterlite%20B.ipynb</a:t>
            </a:r>
            <a:endParaRPr lang="pt-BR" sz="1400" dirty="0"/>
          </a:p>
        </p:txBody>
      </p:sp>
      <p:sp>
        <p:nvSpPr>
          <p:cNvPr id="8" name="CaixaDeTexto 7">
            <a:extLst>
              <a:ext uri="{FF2B5EF4-FFF2-40B4-BE49-F238E27FC236}">
                <a16:creationId xmlns:a16="http://schemas.microsoft.com/office/drawing/2014/main" id="{FA2BAC47-EBF1-EF37-565A-9DD0D55A4D0B}"/>
              </a:ext>
            </a:extLst>
          </p:cNvPr>
          <p:cNvSpPr txBox="1"/>
          <p:nvPr/>
        </p:nvSpPr>
        <p:spPr>
          <a:xfrm>
            <a:off x="752019" y="1333232"/>
            <a:ext cx="10687961" cy="707886"/>
          </a:xfrm>
          <a:prstGeom prst="rect">
            <a:avLst/>
          </a:prstGeom>
          <a:noFill/>
        </p:spPr>
        <p:txBody>
          <a:bodyPr wrap="square">
            <a:spAutoFit/>
          </a:bodyPr>
          <a:lstStyle/>
          <a:p>
            <a:r>
              <a:rPr lang="en-US" sz="2000" b="1" dirty="0"/>
              <a:t>It was created a machine learning pipeline to predict if the first stage will land given the data from the preceding labs.</a:t>
            </a:r>
            <a:endParaRPr lang="pt-BR" sz="2000" b="1" dirty="0"/>
          </a:p>
        </p:txBody>
      </p:sp>
      <p:sp>
        <p:nvSpPr>
          <p:cNvPr id="10" name="CaixaDeTexto 9">
            <a:extLst>
              <a:ext uri="{FF2B5EF4-FFF2-40B4-BE49-F238E27FC236}">
                <a16:creationId xmlns:a16="http://schemas.microsoft.com/office/drawing/2014/main" id="{28A977BC-3DD6-B2CE-54EF-4CF19E3DCD1B}"/>
              </a:ext>
            </a:extLst>
          </p:cNvPr>
          <p:cNvSpPr txBox="1"/>
          <p:nvPr/>
        </p:nvSpPr>
        <p:spPr>
          <a:xfrm>
            <a:off x="734028" y="2072033"/>
            <a:ext cx="11204276" cy="4247317"/>
          </a:xfrm>
          <a:prstGeom prst="rect">
            <a:avLst/>
          </a:prstGeom>
          <a:noFill/>
        </p:spPr>
        <p:txBody>
          <a:bodyPr wrap="square">
            <a:spAutoFit/>
          </a:bodyPr>
          <a:lstStyle/>
          <a:p>
            <a:r>
              <a:rPr lang="en-US" dirty="0"/>
              <a:t>1 – It was created a NumPy array from the column </a:t>
            </a:r>
            <a:r>
              <a:rPr lang="en-US" b="1" dirty="0"/>
              <a:t>Class</a:t>
            </a:r>
            <a:r>
              <a:rPr lang="en-US" dirty="0"/>
              <a:t> in data (variable Y)</a:t>
            </a:r>
          </a:p>
          <a:p>
            <a:r>
              <a:rPr lang="pt-BR" dirty="0"/>
              <a:t>2 – It </a:t>
            </a:r>
            <a:r>
              <a:rPr lang="pt-BR" dirty="0" err="1"/>
              <a:t>was</a:t>
            </a:r>
            <a:r>
              <a:rPr lang="pt-BR" dirty="0"/>
              <a:t> </a:t>
            </a:r>
            <a:r>
              <a:rPr lang="pt-BR" b="1" dirty="0" err="1"/>
              <a:t>standardized</a:t>
            </a:r>
            <a:r>
              <a:rPr lang="pt-BR" dirty="0"/>
              <a:t> </a:t>
            </a:r>
            <a:r>
              <a:rPr lang="pt-BR" dirty="0" err="1"/>
              <a:t>the</a:t>
            </a:r>
            <a:r>
              <a:rPr lang="pt-BR" dirty="0"/>
              <a:t> data in X</a:t>
            </a:r>
          </a:p>
          <a:p>
            <a:r>
              <a:rPr lang="pt-BR" dirty="0"/>
              <a:t>3 – It </a:t>
            </a:r>
            <a:r>
              <a:rPr lang="pt-BR" dirty="0" err="1"/>
              <a:t>was</a:t>
            </a:r>
            <a:r>
              <a:rPr lang="pt-BR" dirty="0"/>
              <a:t> </a:t>
            </a:r>
            <a:r>
              <a:rPr lang="pt-BR" dirty="0" err="1"/>
              <a:t>used</a:t>
            </a:r>
            <a:r>
              <a:rPr lang="pt-BR" dirty="0"/>
              <a:t> </a:t>
            </a:r>
            <a:r>
              <a:rPr lang="pt-BR" dirty="0" err="1"/>
              <a:t>train_test_split</a:t>
            </a:r>
            <a:r>
              <a:rPr lang="pt-BR" dirty="0"/>
              <a:t> </a:t>
            </a:r>
            <a:r>
              <a:rPr lang="pt-BR" dirty="0" err="1"/>
              <a:t>to</a:t>
            </a:r>
            <a:r>
              <a:rPr lang="pt-BR" dirty="0"/>
              <a:t> </a:t>
            </a:r>
            <a:r>
              <a:rPr lang="pt-BR" b="1" dirty="0"/>
              <a:t>split</a:t>
            </a:r>
            <a:r>
              <a:rPr lang="pt-BR" dirty="0"/>
              <a:t> </a:t>
            </a:r>
            <a:r>
              <a:rPr lang="pt-BR" dirty="0" err="1"/>
              <a:t>the</a:t>
            </a:r>
            <a:r>
              <a:rPr lang="pt-BR" dirty="0"/>
              <a:t> data X </a:t>
            </a:r>
            <a:r>
              <a:rPr lang="pt-BR" dirty="0" err="1"/>
              <a:t>and</a:t>
            </a:r>
            <a:r>
              <a:rPr lang="pt-BR" dirty="0"/>
              <a:t> Y </a:t>
            </a:r>
            <a:r>
              <a:rPr lang="pt-BR" dirty="0" err="1"/>
              <a:t>into</a:t>
            </a:r>
            <a:r>
              <a:rPr lang="pt-BR" dirty="0"/>
              <a:t> training (80%) </a:t>
            </a:r>
            <a:r>
              <a:rPr lang="pt-BR" dirty="0" err="1"/>
              <a:t>and</a:t>
            </a:r>
            <a:r>
              <a:rPr lang="pt-BR" dirty="0"/>
              <a:t> </a:t>
            </a:r>
            <a:r>
              <a:rPr lang="pt-BR" dirty="0" err="1"/>
              <a:t>test</a:t>
            </a:r>
            <a:r>
              <a:rPr lang="pt-BR" dirty="0"/>
              <a:t> (20%) data.</a:t>
            </a:r>
          </a:p>
          <a:p>
            <a:r>
              <a:rPr lang="pt-BR" dirty="0"/>
              <a:t>4 – It </a:t>
            </a:r>
            <a:r>
              <a:rPr lang="pt-BR" dirty="0" err="1"/>
              <a:t>was</a:t>
            </a:r>
            <a:r>
              <a:rPr lang="pt-BR" dirty="0"/>
              <a:t> </a:t>
            </a:r>
            <a:r>
              <a:rPr lang="pt-BR" dirty="0" err="1"/>
              <a:t>created</a:t>
            </a:r>
            <a:r>
              <a:rPr lang="pt-BR" dirty="0"/>
              <a:t> a </a:t>
            </a:r>
            <a:r>
              <a:rPr lang="pt-BR" b="1" dirty="0" err="1"/>
              <a:t>Machine</a:t>
            </a:r>
            <a:r>
              <a:rPr lang="pt-BR" b="1" dirty="0"/>
              <a:t> Learning </a:t>
            </a:r>
            <a:r>
              <a:rPr lang="pt-BR" b="1" dirty="0" err="1"/>
              <a:t>object</a:t>
            </a:r>
            <a:r>
              <a:rPr lang="pt-BR" b="1" dirty="0"/>
              <a:t> </a:t>
            </a:r>
            <a:r>
              <a:rPr lang="pt-BR" dirty="0" err="1"/>
              <a:t>and</a:t>
            </a:r>
            <a:r>
              <a:rPr lang="pt-BR" dirty="0"/>
              <a:t> a </a:t>
            </a:r>
            <a:r>
              <a:rPr lang="pt-BR" b="1" dirty="0"/>
              <a:t>Grid Search </a:t>
            </a:r>
            <a:r>
              <a:rPr lang="pt-BR" dirty="0" err="1"/>
              <a:t>to</a:t>
            </a:r>
            <a:r>
              <a:rPr lang="pt-BR" dirty="0"/>
              <a:t> its </a:t>
            </a:r>
            <a:r>
              <a:rPr lang="pt-BR" dirty="0" err="1"/>
              <a:t>parameters</a:t>
            </a:r>
            <a:endParaRPr lang="pt-BR" dirty="0"/>
          </a:p>
          <a:p>
            <a:r>
              <a:rPr lang="pt-BR" dirty="0"/>
              <a:t>5 – It </a:t>
            </a:r>
            <a:r>
              <a:rPr lang="pt-BR" dirty="0" err="1"/>
              <a:t>was</a:t>
            </a:r>
            <a:r>
              <a:rPr lang="pt-BR" dirty="0"/>
              <a:t> </a:t>
            </a:r>
            <a:r>
              <a:rPr lang="pt-BR" b="1" dirty="0" err="1"/>
              <a:t>fitted</a:t>
            </a:r>
            <a:r>
              <a:rPr lang="pt-BR" dirty="0"/>
              <a:t> </a:t>
            </a:r>
            <a:r>
              <a:rPr lang="pt-BR" dirty="0" err="1"/>
              <a:t>the</a:t>
            </a:r>
            <a:r>
              <a:rPr lang="pt-BR" dirty="0"/>
              <a:t> </a:t>
            </a:r>
            <a:r>
              <a:rPr lang="pt-BR" dirty="0" err="1"/>
              <a:t>object</a:t>
            </a:r>
            <a:r>
              <a:rPr lang="pt-BR" dirty="0"/>
              <a:t> </a:t>
            </a:r>
            <a:r>
              <a:rPr lang="pt-BR" dirty="0" err="1"/>
              <a:t>with</a:t>
            </a:r>
            <a:r>
              <a:rPr lang="pt-BR" dirty="0"/>
              <a:t> </a:t>
            </a:r>
            <a:r>
              <a:rPr lang="pt-BR" dirty="0" err="1"/>
              <a:t>train</a:t>
            </a:r>
            <a:r>
              <a:rPr lang="pt-BR" dirty="0"/>
              <a:t> data </a:t>
            </a:r>
            <a:r>
              <a:rPr lang="pt-BR" dirty="0" err="1"/>
              <a:t>to</a:t>
            </a:r>
            <a:r>
              <a:rPr lang="pt-BR" dirty="0"/>
              <a:t> </a:t>
            </a:r>
            <a:r>
              <a:rPr lang="pt-BR" dirty="0" err="1"/>
              <a:t>find</a:t>
            </a:r>
            <a:r>
              <a:rPr lang="pt-BR" dirty="0"/>
              <a:t> </a:t>
            </a:r>
            <a:r>
              <a:rPr lang="pt-BR" dirty="0" err="1"/>
              <a:t>the</a:t>
            </a:r>
            <a:r>
              <a:rPr lang="pt-BR" dirty="0"/>
              <a:t> </a:t>
            </a:r>
            <a:r>
              <a:rPr lang="pt-BR" dirty="0" err="1"/>
              <a:t>best</a:t>
            </a:r>
            <a:r>
              <a:rPr lang="pt-BR" dirty="0"/>
              <a:t> </a:t>
            </a:r>
            <a:r>
              <a:rPr lang="pt-BR" dirty="0" err="1"/>
              <a:t>parameters</a:t>
            </a:r>
            <a:endParaRPr lang="pt-BR" dirty="0"/>
          </a:p>
          <a:p>
            <a:r>
              <a:rPr lang="pt-BR" dirty="0"/>
              <a:t>6 – It </a:t>
            </a:r>
            <a:r>
              <a:rPr lang="pt-BR" dirty="0" err="1"/>
              <a:t>was</a:t>
            </a:r>
            <a:r>
              <a:rPr lang="pt-BR" dirty="0"/>
              <a:t> </a:t>
            </a:r>
            <a:r>
              <a:rPr lang="pt-BR" dirty="0" err="1"/>
              <a:t>calculated</a:t>
            </a:r>
            <a:r>
              <a:rPr lang="pt-BR" dirty="0"/>
              <a:t> </a:t>
            </a:r>
            <a:r>
              <a:rPr lang="pt-BR" dirty="0" err="1"/>
              <a:t>the</a:t>
            </a:r>
            <a:r>
              <a:rPr lang="pt-BR" dirty="0"/>
              <a:t> </a:t>
            </a:r>
            <a:r>
              <a:rPr lang="pt-BR" b="1" dirty="0" err="1"/>
              <a:t>accuracy</a:t>
            </a:r>
            <a:r>
              <a:rPr lang="pt-BR" dirty="0"/>
              <a:t> </a:t>
            </a:r>
            <a:r>
              <a:rPr lang="pt-BR" dirty="0" err="1"/>
              <a:t>on</a:t>
            </a:r>
            <a:r>
              <a:rPr lang="pt-BR" dirty="0"/>
              <a:t> </a:t>
            </a:r>
            <a:r>
              <a:rPr lang="pt-BR" dirty="0" err="1"/>
              <a:t>the</a:t>
            </a:r>
            <a:r>
              <a:rPr lang="pt-BR" dirty="0"/>
              <a:t> </a:t>
            </a:r>
            <a:r>
              <a:rPr lang="pt-BR" dirty="0" err="1"/>
              <a:t>test</a:t>
            </a:r>
            <a:r>
              <a:rPr lang="pt-BR" dirty="0"/>
              <a:t> data</a:t>
            </a:r>
          </a:p>
          <a:p>
            <a:r>
              <a:rPr lang="pt-BR" dirty="0"/>
              <a:t>7 – It </a:t>
            </a:r>
            <a:r>
              <a:rPr lang="pt-BR" dirty="0" err="1"/>
              <a:t>was</a:t>
            </a:r>
            <a:r>
              <a:rPr lang="pt-BR" dirty="0"/>
              <a:t> </a:t>
            </a:r>
            <a:r>
              <a:rPr lang="pt-BR" dirty="0" err="1"/>
              <a:t>evalueted</a:t>
            </a:r>
            <a:r>
              <a:rPr lang="pt-BR" dirty="0"/>
              <a:t> </a:t>
            </a:r>
            <a:r>
              <a:rPr lang="pt-BR" dirty="0" err="1"/>
              <a:t>the</a:t>
            </a:r>
            <a:r>
              <a:rPr lang="pt-BR" dirty="0"/>
              <a:t> </a:t>
            </a:r>
            <a:r>
              <a:rPr lang="pt-BR" b="1" dirty="0" err="1"/>
              <a:t>confusion</a:t>
            </a:r>
            <a:r>
              <a:rPr lang="pt-BR" b="1" dirty="0"/>
              <a:t> </a:t>
            </a:r>
            <a:r>
              <a:rPr lang="pt-BR" b="1" dirty="0" err="1"/>
              <a:t>matrix</a:t>
            </a:r>
            <a:endParaRPr lang="pt-BR" b="1" dirty="0"/>
          </a:p>
          <a:p>
            <a:endParaRPr lang="pt-BR" dirty="0"/>
          </a:p>
          <a:p>
            <a:r>
              <a:rPr lang="pt-BR" dirty="0"/>
              <a:t>The </a:t>
            </a:r>
            <a:r>
              <a:rPr lang="pt-BR" dirty="0" err="1"/>
              <a:t>Machine</a:t>
            </a:r>
            <a:r>
              <a:rPr lang="pt-BR" dirty="0"/>
              <a:t> Models </a:t>
            </a:r>
            <a:r>
              <a:rPr lang="pt-BR" dirty="0" err="1"/>
              <a:t>used</a:t>
            </a:r>
            <a:r>
              <a:rPr lang="pt-BR" dirty="0"/>
              <a:t> </a:t>
            </a:r>
            <a:r>
              <a:rPr lang="pt-BR" dirty="0" err="1"/>
              <a:t>were</a:t>
            </a:r>
            <a:r>
              <a:rPr lang="pt-BR" dirty="0"/>
              <a:t>:</a:t>
            </a:r>
          </a:p>
          <a:p>
            <a:pPr marL="742950" lvl="1" indent="-285750">
              <a:buFont typeface="Wingdings" panose="05000000000000000000" pitchFamily="2" charset="2"/>
              <a:buChar char="§"/>
            </a:pPr>
            <a:r>
              <a:rPr lang="pt-BR" dirty="0" err="1"/>
              <a:t>Logistic</a:t>
            </a:r>
            <a:r>
              <a:rPr lang="pt-BR" dirty="0"/>
              <a:t> </a:t>
            </a:r>
            <a:r>
              <a:rPr lang="pt-BR" dirty="0" err="1"/>
              <a:t>Regression</a:t>
            </a:r>
            <a:endParaRPr lang="pt-BR" dirty="0"/>
          </a:p>
          <a:p>
            <a:pPr marL="742950" lvl="1" indent="-285750">
              <a:buFont typeface="Wingdings" panose="05000000000000000000" pitchFamily="2" charset="2"/>
              <a:buChar char="§"/>
            </a:pPr>
            <a:r>
              <a:rPr lang="pt-BR" dirty="0"/>
              <a:t>SVC (</a:t>
            </a:r>
            <a:r>
              <a:rPr lang="pt-BR" dirty="0" err="1"/>
              <a:t>Support</a:t>
            </a:r>
            <a:r>
              <a:rPr lang="pt-BR" dirty="0"/>
              <a:t> Vector </a:t>
            </a:r>
            <a:r>
              <a:rPr lang="pt-BR" dirty="0" err="1"/>
              <a:t>Machine</a:t>
            </a:r>
            <a:r>
              <a:rPr lang="pt-BR" dirty="0"/>
              <a:t>)</a:t>
            </a:r>
          </a:p>
          <a:p>
            <a:pPr marL="742950" lvl="1" indent="-285750">
              <a:buFont typeface="Wingdings" panose="05000000000000000000" pitchFamily="2" charset="2"/>
              <a:buChar char="§"/>
            </a:pPr>
            <a:r>
              <a:rPr lang="pt-BR" dirty="0" err="1"/>
              <a:t>Decidion</a:t>
            </a:r>
            <a:r>
              <a:rPr lang="pt-BR" dirty="0"/>
              <a:t> </a:t>
            </a:r>
            <a:r>
              <a:rPr lang="pt-BR" dirty="0" err="1"/>
              <a:t>Tree</a:t>
            </a:r>
            <a:r>
              <a:rPr lang="pt-BR" dirty="0"/>
              <a:t> </a:t>
            </a:r>
            <a:r>
              <a:rPr lang="pt-BR" dirty="0" err="1"/>
              <a:t>Classifier</a:t>
            </a:r>
            <a:endParaRPr lang="pt-BR" dirty="0"/>
          </a:p>
          <a:p>
            <a:pPr marL="742950" lvl="1" indent="-285750">
              <a:buFont typeface="Wingdings" panose="05000000000000000000" pitchFamily="2" charset="2"/>
              <a:buChar char="§"/>
            </a:pPr>
            <a:r>
              <a:rPr lang="pt-BR" dirty="0"/>
              <a:t>KNN (k-</a:t>
            </a:r>
            <a:r>
              <a:rPr lang="pt-BR" dirty="0" err="1"/>
              <a:t>nearest</a:t>
            </a:r>
            <a:r>
              <a:rPr lang="pt-BR" dirty="0"/>
              <a:t> </a:t>
            </a:r>
            <a:r>
              <a:rPr lang="pt-BR" dirty="0" err="1"/>
              <a:t>neighbors</a:t>
            </a:r>
            <a:r>
              <a:rPr lang="pt-BR" dirty="0"/>
              <a:t>)</a:t>
            </a:r>
          </a:p>
          <a:p>
            <a:r>
              <a:rPr lang="pt-BR" dirty="0"/>
              <a:t> </a:t>
            </a:r>
          </a:p>
          <a:p>
            <a:endParaRPr lang="pt-BR" dirty="0"/>
          </a:p>
        </p:txBody>
      </p:sp>
    </p:spTree>
    <p:extLst>
      <p:ext uri="{BB962C8B-B14F-4D97-AF65-F5344CB8AC3E}">
        <p14:creationId xmlns:p14="http://schemas.microsoft.com/office/powerpoint/2010/main" val="18137112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
        <p:nvSpPr>
          <p:cNvPr id="2" name="CaixaDeTexto 1">
            <a:extLst>
              <a:ext uri="{FF2B5EF4-FFF2-40B4-BE49-F238E27FC236}">
                <a16:creationId xmlns:a16="http://schemas.microsoft.com/office/drawing/2014/main" id="{39F5D745-6556-C8B9-9626-35ED53C79FDB}"/>
              </a:ext>
            </a:extLst>
          </p:cNvPr>
          <p:cNvSpPr txBox="1"/>
          <p:nvPr/>
        </p:nvSpPr>
        <p:spPr>
          <a:xfrm>
            <a:off x="361741" y="1350660"/>
            <a:ext cx="10923870" cy="923330"/>
          </a:xfrm>
          <a:prstGeom prst="rect">
            <a:avLst/>
          </a:prstGeom>
          <a:noFill/>
        </p:spPr>
        <p:txBody>
          <a:bodyPr wrap="square">
            <a:spAutoFit/>
          </a:bodyPr>
          <a:lstStyle/>
          <a:p>
            <a:pPr marL="742950" lvl="1" indent="-285750">
              <a:buFont typeface="Wingdings" panose="05000000000000000000" pitchFamily="2" charset="2"/>
              <a:buChar char="§"/>
            </a:pPr>
            <a:r>
              <a:rPr lang="pt-BR" dirty="0" err="1"/>
              <a:t>Logistic</a:t>
            </a:r>
            <a:r>
              <a:rPr lang="pt-BR" dirty="0"/>
              <a:t> </a:t>
            </a:r>
            <a:r>
              <a:rPr lang="pt-BR" dirty="0" err="1"/>
              <a:t>Regression</a:t>
            </a:r>
            <a:endParaRPr lang="pt-BR" dirty="0"/>
          </a:p>
          <a:p>
            <a:pPr marL="742950" lvl="1" indent="-285750">
              <a:buFont typeface="Wingdings" panose="05000000000000000000" pitchFamily="2" charset="2"/>
              <a:buChar char="§"/>
            </a:pPr>
            <a:endParaRPr lang="pt-BR" dirty="0"/>
          </a:p>
          <a:p>
            <a:endParaRPr lang="pt-BR" dirty="0"/>
          </a:p>
        </p:txBody>
      </p:sp>
      <p:pic>
        <p:nvPicPr>
          <p:cNvPr id="9" name="Imagem 8">
            <a:extLst>
              <a:ext uri="{FF2B5EF4-FFF2-40B4-BE49-F238E27FC236}">
                <a16:creationId xmlns:a16="http://schemas.microsoft.com/office/drawing/2014/main" id="{AD138F23-A5F0-A31A-81F4-7399550B9652}"/>
              </a:ext>
            </a:extLst>
          </p:cNvPr>
          <p:cNvPicPr>
            <a:picLocks noChangeAspect="1"/>
          </p:cNvPicPr>
          <p:nvPr/>
        </p:nvPicPr>
        <p:blipFill>
          <a:blip r:embed="rId4"/>
          <a:stretch>
            <a:fillRect/>
          </a:stretch>
        </p:blipFill>
        <p:spPr>
          <a:xfrm>
            <a:off x="1178773" y="3313514"/>
            <a:ext cx="3008035" cy="2340000"/>
          </a:xfrm>
          <a:prstGeom prst="rect">
            <a:avLst/>
          </a:prstGeom>
        </p:spPr>
      </p:pic>
      <p:pic>
        <p:nvPicPr>
          <p:cNvPr id="15" name="Imagem 14" descr="Interface gráfica do usuário, Texto, Aplicativo&#10;&#10;Descrição gerada automaticamente">
            <a:extLst>
              <a:ext uri="{FF2B5EF4-FFF2-40B4-BE49-F238E27FC236}">
                <a16:creationId xmlns:a16="http://schemas.microsoft.com/office/drawing/2014/main" id="{6EAD59AC-4E87-A10D-C008-6A98DB65F256}"/>
              </a:ext>
            </a:extLst>
          </p:cNvPr>
          <p:cNvPicPr>
            <a:picLocks noChangeAspect="1"/>
          </p:cNvPicPr>
          <p:nvPr/>
        </p:nvPicPr>
        <p:blipFill>
          <a:blip r:embed="rId5"/>
          <a:stretch>
            <a:fillRect/>
          </a:stretch>
        </p:blipFill>
        <p:spPr>
          <a:xfrm>
            <a:off x="1178773" y="1845072"/>
            <a:ext cx="6830378" cy="1171739"/>
          </a:xfrm>
          <a:prstGeom prst="rect">
            <a:avLst/>
          </a:prstGeom>
        </p:spPr>
      </p:pic>
      <p:sp>
        <p:nvSpPr>
          <p:cNvPr id="18" name="CaixaDeTexto 17">
            <a:extLst>
              <a:ext uri="{FF2B5EF4-FFF2-40B4-BE49-F238E27FC236}">
                <a16:creationId xmlns:a16="http://schemas.microsoft.com/office/drawing/2014/main" id="{6DC59BBF-BF67-60CB-2119-6BF6D3352830}"/>
              </a:ext>
            </a:extLst>
          </p:cNvPr>
          <p:cNvSpPr txBox="1"/>
          <p:nvPr/>
        </p:nvSpPr>
        <p:spPr>
          <a:xfrm>
            <a:off x="680356" y="5818145"/>
            <a:ext cx="10831285" cy="738664"/>
          </a:xfrm>
          <a:prstGeom prst="rect">
            <a:avLst/>
          </a:prstGeom>
          <a:noFill/>
        </p:spPr>
        <p:txBody>
          <a:bodyPr wrap="square">
            <a:spAutoFit/>
          </a:bodyPr>
          <a:lstStyle/>
          <a:p>
            <a:r>
              <a:rPr lang="pt-BR" sz="1400" b="1" dirty="0"/>
              <a:t>Link:</a:t>
            </a:r>
          </a:p>
          <a:p>
            <a:r>
              <a:rPr lang="pt-BR" sz="1400" dirty="0">
                <a:hlinkClick r:id="rId6"/>
              </a:rPr>
              <a:t>https://github.com/fabiorodrigocs/IBMCapstone/blob/8e13fa89cc9baa3a954b574fac4906e1c4684ef4/W4%20-%20SpaceX_Machine_Learning_Prediction_Part_5.jupyterlite%20B.ipynb</a:t>
            </a:r>
            <a:endParaRPr lang="pt-BR" sz="1400" dirty="0"/>
          </a:p>
        </p:txBody>
      </p:sp>
    </p:spTree>
    <p:extLst>
      <p:ext uri="{BB962C8B-B14F-4D97-AF65-F5344CB8AC3E}">
        <p14:creationId xmlns:p14="http://schemas.microsoft.com/office/powerpoint/2010/main" val="3210089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
        <p:nvSpPr>
          <p:cNvPr id="2" name="CaixaDeTexto 1">
            <a:extLst>
              <a:ext uri="{FF2B5EF4-FFF2-40B4-BE49-F238E27FC236}">
                <a16:creationId xmlns:a16="http://schemas.microsoft.com/office/drawing/2014/main" id="{39F5D745-6556-C8B9-9626-35ED53C79FDB}"/>
              </a:ext>
            </a:extLst>
          </p:cNvPr>
          <p:cNvSpPr txBox="1"/>
          <p:nvPr/>
        </p:nvSpPr>
        <p:spPr>
          <a:xfrm>
            <a:off x="361742" y="1379737"/>
            <a:ext cx="10923870" cy="646331"/>
          </a:xfrm>
          <a:prstGeom prst="rect">
            <a:avLst/>
          </a:prstGeom>
          <a:noFill/>
        </p:spPr>
        <p:txBody>
          <a:bodyPr wrap="square">
            <a:spAutoFit/>
          </a:bodyPr>
          <a:lstStyle/>
          <a:p>
            <a:pPr marL="742950" lvl="1" indent="-285750">
              <a:buFont typeface="Wingdings" panose="05000000000000000000" pitchFamily="2" charset="2"/>
              <a:buChar char="§"/>
            </a:pPr>
            <a:r>
              <a:rPr lang="pt-BR" dirty="0"/>
              <a:t>SVC (</a:t>
            </a:r>
            <a:r>
              <a:rPr lang="pt-BR" dirty="0" err="1"/>
              <a:t>Support</a:t>
            </a:r>
            <a:r>
              <a:rPr lang="pt-BR" dirty="0"/>
              <a:t> Vector </a:t>
            </a:r>
            <a:r>
              <a:rPr lang="pt-BR" dirty="0" err="1"/>
              <a:t>Machine</a:t>
            </a:r>
            <a:r>
              <a:rPr lang="pt-BR" dirty="0"/>
              <a:t>)</a:t>
            </a:r>
          </a:p>
          <a:p>
            <a:endParaRPr lang="pt-BR" dirty="0"/>
          </a:p>
        </p:txBody>
      </p:sp>
      <p:pic>
        <p:nvPicPr>
          <p:cNvPr id="13" name="Imagem 12">
            <a:extLst>
              <a:ext uri="{FF2B5EF4-FFF2-40B4-BE49-F238E27FC236}">
                <a16:creationId xmlns:a16="http://schemas.microsoft.com/office/drawing/2014/main" id="{C48DD9F1-C459-A997-2CBA-43067283E03A}"/>
              </a:ext>
            </a:extLst>
          </p:cNvPr>
          <p:cNvPicPr>
            <a:picLocks noChangeAspect="1"/>
          </p:cNvPicPr>
          <p:nvPr/>
        </p:nvPicPr>
        <p:blipFill>
          <a:blip r:embed="rId4"/>
          <a:stretch>
            <a:fillRect/>
          </a:stretch>
        </p:blipFill>
        <p:spPr>
          <a:xfrm>
            <a:off x="1153623" y="3451216"/>
            <a:ext cx="2923132" cy="2340000"/>
          </a:xfrm>
          <a:prstGeom prst="rect">
            <a:avLst/>
          </a:prstGeom>
        </p:spPr>
      </p:pic>
      <p:pic>
        <p:nvPicPr>
          <p:cNvPr id="17" name="Imagem 16" descr="Texto&#10;&#10;Descrição gerada automaticamente">
            <a:extLst>
              <a:ext uri="{FF2B5EF4-FFF2-40B4-BE49-F238E27FC236}">
                <a16:creationId xmlns:a16="http://schemas.microsoft.com/office/drawing/2014/main" id="{3AEBF0A5-688D-0E15-09F2-43A24E7AB97B}"/>
              </a:ext>
            </a:extLst>
          </p:cNvPr>
          <p:cNvPicPr>
            <a:picLocks noChangeAspect="1"/>
          </p:cNvPicPr>
          <p:nvPr/>
        </p:nvPicPr>
        <p:blipFill>
          <a:blip r:embed="rId5"/>
          <a:stretch>
            <a:fillRect/>
          </a:stretch>
        </p:blipFill>
        <p:spPr>
          <a:xfrm>
            <a:off x="1153623" y="2026068"/>
            <a:ext cx="7954485" cy="1190791"/>
          </a:xfrm>
          <a:prstGeom prst="rect">
            <a:avLst/>
          </a:prstGeom>
        </p:spPr>
      </p:pic>
      <p:sp>
        <p:nvSpPr>
          <p:cNvPr id="5" name="CaixaDeTexto 4">
            <a:extLst>
              <a:ext uri="{FF2B5EF4-FFF2-40B4-BE49-F238E27FC236}">
                <a16:creationId xmlns:a16="http://schemas.microsoft.com/office/drawing/2014/main" id="{F5B704CE-D4C9-FF25-2B2C-E6DEFFBEC746}"/>
              </a:ext>
            </a:extLst>
          </p:cNvPr>
          <p:cNvSpPr txBox="1"/>
          <p:nvPr/>
        </p:nvSpPr>
        <p:spPr>
          <a:xfrm>
            <a:off x="680356" y="5818145"/>
            <a:ext cx="10831285" cy="738664"/>
          </a:xfrm>
          <a:prstGeom prst="rect">
            <a:avLst/>
          </a:prstGeom>
          <a:noFill/>
        </p:spPr>
        <p:txBody>
          <a:bodyPr wrap="square">
            <a:spAutoFit/>
          </a:bodyPr>
          <a:lstStyle/>
          <a:p>
            <a:r>
              <a:rPr lang="pt-BR" sz="1400" b="1" dirty="0"/>
              <a:t>Link:</a:t>
            </a:r>
          </a:p>
          <a:p>
            <a:r>
              <a:rPr lang="pt-BR" sz="1400" dirty="0">
                <a:hlinkClick r:id="rId6"/>
              </a:rPr>
              <a:t>https://github.com/fabiorodrigocs/IBMCapstone/blob/8e13fa89cc9baa3a954b574fac4906e1c4684ef4/W4%20-%20SpaceX_Machine_Learning_Prediction_Part_5.jupyterlite%20B.ipynb</a:t>
            </a:r>
            <a:endParaRPr lang="pt-BR" sz="1400" dirty="0"/>
          </a:p>
        </p:txBody>
      </p:sp>
    </p:spTree>
    <p:extLst>
      <p:ext uri="{BB962C8B-B14F-4D97-AF65-F5344CB8AC3E}">
        <p14:creationId xmlns:p14="http://schemas.microsoft.com/office/powerpoint/2010/main" val="36299048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
        <p:nvSpPr>
          <p:cNvPr id="2" name="CaixaDeTexto 1">
            <a:extLst>
              <a:ext uri="{FF2B5EF4-FFF2-40B4-BE49-F238E27FC236}">
                <a16:creationId xmlns:a16="http://schemas.microsoft.com/office/drawing/2014/main" id="{39F5D745-6556-C8B9-9626-35ED53C79FDB}"/>
              </a:ext>
            </a:extLst>
          </p:cNvPr>
          <p:cNvSpPr txBox="1"/>
          <p:nvPr/>
        </p:nvSpPr>
        <p:spPr>
          <a:xfrm>
            <a:off x="332094" y="1162123"/>
            <a:ext cx="11204276" cy="2308324"/>
          </a:xfrm>
          <a:prstGeom prst="rect">
            <a:avLst/>
          </a:prstGeom>
          <a:noFill/>
        </p:spPr>
        <p:txBody>
          <a:bodyPr wrap="square">
            <a:spAutoFit/>
          </a:bodyPr>
          <a:lstStyle/>
          <a:p>
            <a:pPr lvl="1"/>
            <a:endParaRPr lang="pt-BR" dirty="0"/>
          </a:p>
          <a:p>
            <a:pPr marL="742950" lvl="1" indent="-285750">
              <a:buFont typeface="Wingdings" panose="05000000000000000000" pitchFamily="2" charset="2"/>
              <a:buChar char="§"/>
            </a:pPr>
            <a:r>
              <a:rPr lang="pt-BR" dirty="0" err="1"/>
              <a:t>Decision</a:t>
            </a:r>
            <a:r>
              <a:rPr lang="pt-BR" dirty="0"/>
              <a:t> </a:t>
            </a:r>
            <a:r>
              <a:rPr lang="pt-BR" dirty="0" err="1"/>
              <a:t>Tree</a:t>
            </a:r>
            <a:r>
              <a:rPr lang="pt-BR" dirty="0"/>
              <a:t> </a:t>
            </a:r>
            <a:r>
              <a:rPr lang="pt-BR" dirty="0" err="1"/>
              <a:t>Classifier</a:t>
            </a:r>
            <a:endParaRPr lang="pt-BR" dirty="0"/>
          </a:p>
          <a:p>
            <a:pPr marL="742950" lvl="1" indent="-285750">
              <a:buFont typeface="Wingdings" panose="05000000000000000000" pitchFamily="2" charset="2"/>
              <a:buChar char="§"/>
            </a:pPr>
            <a:endParaRPr lang="pt-BR" dirty="0"/>
          </a:p>
          <a:p>
            <a:pPr marL="742950" lvl="1" indent="-285750">
              <a:buFont typeface="Wingdings" panose="05000000000000000000" pitchFamily="2" charset="2"/>
              <a:buChar char="§"/>
            </a:pPr>
            <a:endParaRPr lang="pt-BR" dirty="0"/>
          </a:p>
          <a:p>
            <a:pPr marL="742950" lvl="1" indent="-285750">
              <a:buFont typeface="Wingdings" panose="05000000000000000000" pitchFamily="2" charset="2"/>
              <a:buChar char="§"/>
            </a:pPr>
            <a:endParaRPr lang="pt-BR" dirty="0"/>
          </a:p>
          <a:p>
            <a:pPr marL="742950" lvl="1" indent="-285750">
              <a:buFont typeface="Wingdings" panose="05000000000000000000" pitchFamily="2" charset="2"/>
              <a:buChar char="§"/>
            </a:pPr>
            <a:endParaRPr lang="pt-BR" dirty="0"/>
          </a:p>
          <a:p>
            <a:r>
              <a:rPr lang="pt-BR" dirty="0"/>
              <a:t> </a:t>
            </a:r>
          </a:p>
          <a:p>
            <a:endParaRPr lang="pt-BR" dirty="0"/>
          </a:p>
        </p:txBody>
      </p:sp>
      <p:pic>
        <p:nvPicPr>
          <p:cNvPr id="14" name="Imagem 13">
            <a:extLst>
              <a:ext uri="{FF2B5EF4-FFF2-40B4-BE49-F238E27FC236}">
                <a16:creationId xmlns:a16="http://schemas.microsoft.com/office/drawing/2014/main" id="{72097DCF-1181-98D7-AE4E-1F4065F49B51}"/>
              </a:ext>
            </a:extLst>
          </p:cNvPr>
          <p:cNvPicPr>
            <a:picLocks noChangeAspect="1"/>
          </p:cNvPicPr>
          <p:nvPr/>
        </p:nvPicPr>
        <p:blipFill>
          <a:blip r:embed="rId4"/>
          <a:stretch>
            <a:fillRect/>
          </a:stretch>
        </p:blipFill>
        <p:spPr>
          <a:xfrm>
            <a:off x="0" y="2001865"/>
            <a:ext cx="12192000" cy="1097555"/>
          </a:xfrm>
          <a:prstGeom prst="rect">
            <a:avLst/>
          </a:prstGeom>
        </p:spPr>
      </p:pic>
      <p:sp>
        <p:nvSpPr>
          <p:cNvPr id="15" name="CaixaDeTexto 14">
            <a:extLst>
              <a:ext uri="{FF2B5EF4-FFF2-40B4-BE49-F238E27FC236}">
                <a16:creationId xmlns:a16="http://schemas.microsoft.com/office/drawing/2014/main" id="{3D1627A4-E108-E75C-DFEC-5C40D759B765}"/>
              </a:ext>
            </a:extLst>
          </p:cNvPr>
          <p:cNvSpPr txBox="1"/>
          <p:nvPr/>
        </p:nvSpPr>
        <p:spPr>
          <a:xfrm>
            <a:off x="680356" y="5818145"/>
            <a:ext cx="10831285" cy="738664"/>
          </a:xfrm>
          <a:prstGeom prst="rect">
            <a:avLst/>
          </a:prstGeom>
          <a:noFill/>
        </p:spPr>
        <p:txBody>
          <a:bodyPr wrap="square">
            <a:spAutoFit/>
          </a:bodyPr>
          <a:lstStyle/>
          <a:p>
            <a:r>
              <a:rPr lang="pt-BR" sz="1400" b="1" dirty="0"/>
              <a:t>Link:</a:t>
            </a:r>
          </a:p>
          <a:p>
            <a:r>
              <a:rPr lang="pt-BR" sz="1400" dirty="0">
                <a:hlinkClick r:id="rId5"/>
              </a:rPr>
              <a:t>https://github.com/fabiorodrigocs/IBMCapstone/blob/8e13fa89cc9baa3a954b574fac4906e1c4684ef4/W4%20-%20SpaceX_Machine_Learning_Prediction_Part_5.jupyterlite%20B.ipynb</a:t>
            </a:r>
            <a:endParaRPr lang="pt-BR" sz="1400" dirty="0"/>
          </a:p>
        </p:txBody>
      </p:sp>
      <p:pic>
        <p:nvPicPr>
          <p:cNvPr id="17" name="Imagem 16" descr="Uma imagem contendo Interface gráfica do usuário&#10;&#10;Descrição gerada automaticamente">
            <a:extLst>
              <a:ext uri="{FF2B5EF4-FFF2-40B4-BE49-F238E27FC236}">
                <a16:creationId xmlns:a16="http://schemas.microsoft.com/office/drawing/2014/main" id="{52C4D275-E6F9-EE03-5373-C55F857F1D67}"/>
              </a:ext>
            </a:extLst>
          </p:cNvPr>
          <p:cNvPicPr>
            <a:picLocks noChangeAspect="1"/>
          </p:cNvPicPr>
          <p:nvPr/>
        </p:nvPicPr>
        <p:blipFill>
          <a:blip r:embed="rId6"/>
          <a:stretch>
            <a:fillRect/>
          </a:stretch>
        </p:blipFill>
        <p:spPr>
          <a:xfrm>
            <a:off x="770011" y="3243895"/>
            <a:ext cx="3009290" cy="2340000"/>
          </a:xfrm>
          <a:prstGeom prst="rect">
            <a:avLst/>
          </a:prstGeom>
        </p:spPr>
      </p:pic>
    </p:spTree>
    <p:extLst>
      <p:ext uri="{BB962C8B-B14F-4D97-AF65-F5344CB8AC3E}">
        <p14:creationId xmlns:p14="http://schemas.microsoft.com/office/powerpoint/2010/main" val="39686137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
        <p:nvSpPr>
          <p:cNvPr id="2" name="CaixaDeTexto 1">
            <a:extLst>
              <a:ext uri="{FF2B5EF4-FFF2-40B4-BE49-F238E27FC236}">
                <a16:creationId xmlns:a16="http://schemas.microsoft.com/office/drawing/2014/main" id="{39F5D745-6556-C8B9-9626-35ED53C79FDB}"/>
              </a:ext>
            </a:extLst>
          </p:cNvPr>
          <p:cNvSpPr txBox="1"/>
          <p:nvPr/>
        </p:nvSpPr>
        <p:spPr>
          <a:xfrm>
            <a:off x="271305" y="1342690"/>
            <a:ext cx="11666999" cy="923330"/>
          </a:xfrm>
          <a:prstGeom prst="rect">
            <a:avLst/>
          </a:prstGeom>
          <a:noFill/>
        </p:spPr>
        <p:txBody>
          <a:bodyPr wrap="square">
            <a:spAutoFit/>
          </a:bodyPr>
          <a:lstStyle/>
          <a:p>
            <a:pPr marL="742950" lvl="1" indent="-285750">
              <a:buFont typeface="Wingdings" panose="05000000000000000000" pitchFamily="2" charset="2"/>
              <a:buChar char="§"/>
            </a:pPr>
            <a:r>
              <a:rPr lang="pt-BR" dirty="0"/>
              <a:t>KNN (k-</a:t>
            </a:r>
            <a:r>
              <a:rPr lang="pt-BR" dirty="0" err="1"/>
              <a:t>nearest</a:t>
            </a:r>
            <a:r>
              <a:rPr lang="pt-BR" dirty="0"/>
              <a:t> </a:t>
            </a:r>
            <a:r>
              <a:rPr lang="pt-BR" dirty="0" err="1"/>
              <a:t>neighbors</a:t>
            </a:r>
            <a:r>
              <a:rPr lang="pt-BR" dirty="0"/>
              <a:t>)</a:t>
            </a:r>
          </a:p>
          <a:p>
            <a:r>
              <a:rPr lang="pt-BR" dirty="0"/>
              <a:t> </a:t>
            </a:r>
          </a:p>
          <a:p>
            <a:endParaRPr lang="pt-BR" dirty="0"/>
          </a:p>
        </p:txBody>
      </p:sp>
      <p:pic>
        <p:nvPicPr>
          <p:cNvPr id="11" name="Imagem 10" descr="Interface gráfica do usuário, Aplicativo&#10;&#10;Descrição gerada automaticamente">
            <a:extLst>
              <a:ext uri="{FF2B5EF4-FFF2-40B4-BE49-F238E27FC236}">
                <a16:creationId xmlns:a16="http://schemas.microsoft.com/office/drawing/2014/main" id="{AC30E2F1-35E9-4000-9E4D-73C3871D80C8}"/>
              </a:ext>
            </a:extLst>
          </p:cNvPr>
          <p:cNvPicPr>
            <a:picLocks noChangeAspect="1"/>
          </p:cNvPicPr>
          <p:nvPr/>
        </p:nvPicPr>
        <p:blipFill>
          <a:blip r:embed="rId4"/>
          <a:stretch>
            <a:fillRect/>
          </a:stretch>
        </p:blipFill>
        <p:spPr>
          <a:xfrm>
            <a:off x="1050760" y="3429000"/>
            <a:ext cx="2939081" cy="2340000"/>
          </a:xfrm>
          <a:prstGeom prst="rect">
            <a:avLst/>
          </a:prstGeom>
        </p:spPr>
      </p:pic>
      <p:pic>
        <p:nvPicPr>
          <p:cNvPr id="5" name="Imagem 4" descr="Interface gráfica do usuário, Texto, Aplicativo&#10;&#10;Descrição gerada automaticamente">
            <a:extLst>
              <a:ext uri="{FF2B5EF4-FFF2-40B4-BE49-F238E27FC236}">
                <a16:creationId xmlns:a16="http://schemas.microsoft.com/office/drawing/2014/main" id="{3482C065-5C61-D266-058E-B509B686A0C8}"/>
              </a:ext>
            </a:extLst>
          </p:cNvPr>
          <p:cNvPicPr>
            <a:picLocks noChangeAspect="1"/>
          </p:cNvPicPr>
          <p:nvPr/>
        </p:nvPicPr>
        <p:blipFill>
          <a:blip r:embed="rId5"/>
          <a:stretch>
            <a:fillRect/>
          </a:stretch>
        </p:blipFill>
        <p:spPr>
          <a:xfrm>
            <a:off x="1050760" y="1917099"/>
            <a:ext cx="7116168" cy="1190791"/>
          </a:xfrm>
          <a:prstGeom prst="rect">
            <a:avLst/>
          </a:prstGeom>
        </p:spPr>
      </p:pic>
      <p:sp>
        <p:nvSpPr>
          <p:cNvPr id="9" name="CaixaDeTexto 8">
            <a:extLst>
              <a:ext uri="{FF2B5EF4-FFF2-40B4-BE49-F238E27FC236}">
                <a16:creationId xmlns:a16="http://schemas.microsoft.com/office/drawing/2014/main" id="{F2B3231A-0B8B-F3A5-4DA4-F4848D281568}"/>
              </a:ext>
            </a:extLst>
          </p:cNvPr>
          <p:cNvSpPr txBox="1"/>
          <p:nvPr/>
        </p:nvSpPr>
        <p:spPr>
          <a:xfrm>
            <a:off x="680356" y="5818145"/>
            <a:ext cx="10831285" cy="738664"/>
          </a:xfrm>
          <a:prstGeom prst="rect">
            <a:avLst/>
          </a:prstGeom>
          <a:noFill/>
        </p:spPr>
        <p:txBody>
          <a:bodyPr wrap="square">
            <a:spAutoFit/>
          </a:bodyPr>
          <a:lstStyle/>
          <a:p>
            <a:r>
              <a:rPr lang="pt-BR" sz="1400" b="1" dirty="0"/>
              <a:t>Link:</a:t>
            </a:r>
          </a:p>
          <a:p>
            <a:r>
              <a:rPr lang="pt-BR" sz="1400" dirty="0">
                <a:hlinkClick r:id="rId6"/>
              </a:rPr>
              <a:t>https://github.com/fabiorodrigocs/IBMCapstone/blob/8e13fa89cc9baa3a954b574fac4906e1c4684ef4/W4%20-%20SpaceX_Machine_Learning_Prediction_Part_5.jupyterlite%20B.ipynb</a:t>
            </a:r>
            <a:endParaRPr lang="pt-BR" sz="1400" dirty="0"/>
          </a:p>
        </p:txBody>
      </p:sp>
    </p:spTree>
    <p:extLst>
      <p:ext uri="{BB962C8B-B14F-4D97-AF65-F5344CB8AC3E}">
        <p14:creationId xmlns:p14="http://schemas.microsoft.com/office/powerpoint/2010/main" val="19311212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Imagem 5">
            <a:extLst>
              <a:ext uri="{FF2B5EF4-FFF2-40B4-BE49-F238E27FC236}">
                <a16:creationId xmlns:a16="http://schemas.microsoft.com/office/drawing/2014/main" id="{EEF84190-2DBE-4457-6B34-317BD2D72515}"/>
              </a:ext>
            </a:extLst>
          </p:cNvPr>
          <p:cNvPicPr>
            <a:picLocks noChangeAspect="1"/>
          </p:cNvPicPr>
          <p:nvPr/>
        </p:nvPicPr>
        <p:blipFill>
          <a:blip r:embed="rId3"/>
          <a:stretch>
            <a:fillRect/>
          </a:stretch>
        </p:blipFill>
        <p:spPr>
          <a:xfrm>
            <a:off x="1729361" y="1741652"/>
            <a:ext cx="8733277" cy="2149026"/>
          </a:xfrm>
          <a:prstGeom prst="rect">
            <a:avLst/>
          </a:prstGeom>
        </p:spPr>
      </p:pic>
      <p:sp>
        <p:nvSpPr>
          <p:cNvPr id="2" name="CaixaDeTexto 1">
            <a:extLst>
              <a:ext uri="{FF2B5EF4-FFF2-40B4-BE49-F238E27FC236}">
                <a16:creationId xmlns:a16="http://schemas.microsoft.com/office/drawing/2014/main" id="{014F82F0-6B05-3416-A334-CFE45AC6ABC1}"/>
              </a:ext>
            </a:extLst>
          </p:cNvPr>
          <p:cNvSpPr txBox="1"/>
          <p:nvPr/>
        </p:nvSpPr>
        <p:spPr>
          <a:xfrm>
            <a:off x="425673" y="4222994"/>
            <a:ext cx="11204276" cy="1908215"/>
          </a:xfrm>
          <a:prstGeom prst="rect">
            <a:avLst/>
          </a:prstGeom>
          <a:noFill/>
        </p:spPr>
        <p:txBody>
          <a:bodyPr wrap="square">
            <a:spAutoFit/>
          </a:bodyPr>
          <a:lstStyle/>
          <a:p>
            <a:pPr lvl="1"/>
            <a:endParaRPr lang="pt-BR" dirty="0"/>
          </a:p>
          <a:p>
            <a:pPr marL="742950" lvl="1" indent="-285750">
              <a:spcAft>
                <a:spcPts val="1200"/>
              </a:spcAft>
              <a:buFont typeface="Wingdings" panose="05000000000000000000" pitchFamily="2" charset="2"/>
              <a:buChar char="§"/>
            </a:pPr>
            <a:r>
              <a:rPr lang="en-US" dirty="0"/>
              <a:t>As can be seen in the graph, launches on the VAFB SLC 4E website were more successful.</a:t>
            </a:r>
          </a:p>
          <a:p>
            <a:pPr marL="742950" lvl="1" indent="-285750">
              <a:buFont typeface="Wingdings" panose="05000000000000000000" pitchFamily="2" charset="2"/>
              <a:buChar char="§"/>
            </a:pPr>
            <a:r>
              <a:rPr lang="en-US" dirty="0"/>
              <a:t>Furthermore, as the number of launches increases, the number of successes increases. This can be clearly observed in CCAFS SLC 40, where the first launches resulted in failure and the last ones in success.</a:t>
            </a:r>
            <a:endParaRPr lang="pt-BR" dirty="0"/>
          </a:p>
          <a:p>
            <a:pPr marL="742950" lvl="1" indent="-285750">
              <a:buFont typeface="Wingdings" panose="05000000000000000000" pitchFamily="2" charset="2"/>
              <a:buChar char="§"/>
            </a:pPr>
            <a:endParaRPr lang="pt-BR" dirty="0"/>
          </a:p>
          <a:p>
            <a:endParaRPr lang="pt-BR" dirty="0"/>
          </a:p>
        </p:txBody>
      </p:sp>
    </p:spTree>
    <p:extLst>
      <p:ext uri="{BB962C8B-B14F-4D97-AF65-F5344CB8AC3E}">
        <p14:creationId xmlns:p14="http://schemas.microsoft.com/office/powerpoint/2010/main" val="38656059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Imagem 5">
            <a:extLst>
              <a:ext uri="{FF2B5EF4-FFF2-40B4-BE49-F238E27FC236}">
                <a16:creationId xmlns:a16="http://schemas.microsoft.com/office/drawing/2014/main" id="{BFBE1D83-71BC-6225-8537-41654FD31055}"/>
              </a:ext>
            </a:extLst>
          </p:cNvPr>
          <p:cNvPicPr>
            <a:picLocks noChangeAspect="1"/>
          </p:cNvPicPr>
          <p:nvPr/>
        </p:nvPicPr>
        <p:blipFill>
          <a:blip r:embed="rId3"/>
          <a:stretch>
            <a:fillRect/>
          </a:stretch>
        </p:blipFill>
        <p:spPr>
          <a:xfrm>
            <a:off x="1740792" y="1821551"/>
            <a:ext cx="8710415" cy="2194750"/>
          </a:xfrm>
          <a:prstGeom prst="rect">
            <a:avLst/>
          </a:prstGeom>
        </p:spPr>
      </p:pic>
      <p:sp>
        <p:nvSpPr>
          <p:cNvPr id="2" name="CaixaDeTexto 1">
            <a:extLst>
              <a:ext uri="{FF2B5EF4-FFF2-40B4-BE49-F238E27FC236}">
                <a16:creationId xmlns:a16="http://schemas.microsoft.com/office/drawing/2014/main" id="{128F2024-65C8-167A-0181-7CC9B522804F}"/>
              </a:ext>
            </a:extLst>
          </p:cNvPr>
          <p:cNvSpPr txBox="1"/>
          <p:nvPr/>
        </p:nvSpPr>
        <p:spPr>
          <a:xfrm>
            <a:off x="425673" y="4222994"/>
            <a:ext cx="11204276" cy="1938992"/>
          </a:xfrm>
          <a:prstGeom prst="rect">
            <a:avLst/>
          </a:prstGeom>
          <a:noFill/>
        </p:spPr>
        <p:txBody>
          <a:bodyPr wrap="square">
            <a:spAutoFit/>
          </a:bodyPr>
          <a:lstStyle/>
          <a:p>
            <a:pPr lvl="1"/>
            <a:endParaRPr lang="pt-BR" dirty="0"/>
          </a:p>
          <a:p>
            <a:pPr marL="742950" lvl="1" indent="-285750">
              <a:spcAft>
                <a:spcPts val="1200"/>
              </a:spcAft>
              <a:buFont typeface="Wingdings" panose="05000000000000000000" pitchFamily="2" charset="2"/>
              <a:buChar char="§"/>
            </a:pPr>
            <a:r>
              <a:rPr lang="en-US" dirty="0"/>
              <a:t>As can be seen in the graph, the largest number of launches occurred on the CCFAS SLC 40 site.</a:t>
            </a:r>
          </a:p>
          <a:p>
            <a:pPr marL="742950" lvl="1" indent="-285750">
              <a:spcAft>
                <a:spcPts val="1200"/>
              </a:spcAft>
              <a:buFont typeface="Wingdings" panose="05000000000000000000" pitchFamily="2" charset="2"/>
              <a:buChar char="§"/>
            </a:pPr>
            <a:r>
              <a:rPr lang="en-US" dirty="0"/>
              <a:t>A higher payload mass indicates that the chance of success is greater.</a:t>
            </a:r>
          </a:p>
          <a:p>
            <a:pPr marL="742950" lvl="1" indent="-285750">
              <a:spcAft>
                <a:spcPts val="1200"/>
              </a:spcAft>
              <a:buFont typeface="Wingdings" panose="05000000000000000000" pitchFamily="2" charset="2"/>
              <a:buChar char="§"/>
            </a:pPr>
            <a:r>
              <a:rPr lang="en-US" dirty="0"/>
              <a:t>VABF </a:t>
            </a:r>
            <a:r>
              <a:rPr lang="en-US" dirty="0" err="1"/>
              <a:t>launchsite</a:t>
            </a:r>
            <a:r>
              <a:rPr lang="en-US" dirty="0"/>
              <a:t> had the lowest number of launches.</a:t>
            </a:r>
            <a:endParaRPr lang="pt-BR" dirty="0"/>
          </a:p>
          <a:p>
            <a:endParaRPr lang="pt-BR" dirty="0"/>
          </a:p>
        </p:txBody>
      </p:sp>
    </p:spTree>
    <p:extLst>
      <p:ext uri="{BB962C8B-B14F-4D97-AF65-F5344CB8AC3E}">
        <p14:creationId xmlns:p14="http://schemas.microsoft.com/office/powerpoint/2010/main" val="38697892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Imagem 5">
            <a:extLst>
              <a:ext uri="{FF2B5EF4-FFF2-40B4-BE49-F238E27FC236}">
                <a16:creationId xmlns:a16="http://schemas.microsoft.com/office/drawing/2014/main" id="{BA53B827-A3A4-4EEE-AF0C-9E8FD5C9477F}"/>
              </a:ext>
            </a:extLst>
          </p:cNvPr>
          <p:cNvPicPr>
            <a:picLocks noChangeAspect="1"/>
          </p:cNvPicPr>
          <p:nvPr/>
        </p:nvPicPr>
        <p:blipFill>
          <a:blip r:embed="rId3"/>
          <a:stretch>
            <a:fillRect/>
          </a:stretch>
        </p:blipFill>
        <p:spPr>
          <a:xfrm>
            <a:off x="3797246" y="1375029"/>
            <a:ext cx="7049111" cy="5296359"/>
          </a:xfrm>
          <a:prstGeom prst="rect">
            <a:avLst/>
          </a:prstGeom>
        </p:spPr>
      </p:pic>
      <p:sp>
        <p:nvSpPr>
          <p:cNvPr id="2" name="CaixaDeTexto 1">
            <a:extLst>
              <a:ext uri="{FF2B5EF4-FFF2-40B4-BE49-F238E27FC236}">
                <a16:creationId xmlns:a16="http://schemas.microsoft.com/office/drawing/2014/main" id="{6DD1CE37-6369-6FBE-B39E-99979551E8E5}"/>
              </a:ext>
            </a:extLst>
          </p:cNvPr>
          <p:cNvSpPr txBox="1"/>
          <p:nvPr/>
        </p:nvSpPr>
        <p:spPr>
          <a:xfrm>
            <a:off x="211069" y="2059394"/>
            <a:ext cx="3110629" cy="3170099"/>
          </a:xfrm>
          <a:prstGeom prst="rect">
            <a:avLst/>
          </a:prstGeom>
          <a:noFill/>
        </p:spPr>
        <p:txBody>
          <a:bodyPr wrap="square">
            <a:spAutoFit/>
          </a:bodyPr>
          <a:lstStyle/>
          <a:p>
            <a:pPr lvl="1"/>
            <a:endParaRPr lang="pt-BR" dirty="0"/>
          </a:p>
          <a:p>
            <a:pPr marL="742950" lvl="1" indent="-285750">
              <a:spcAft>
                <a:spcPts val="1200"/>
              </a:spcAft>
              <a:buFont typeface="Wingdings" panose="05000000000000000000" pitchFamily="2" charset="2"/>
              <a:buChar char="§"/>
            </a:pPr>
            <a:r>
              <a:rPr lang="en-US" dirty="0"/>
              <a:t>As can be seen in the graph, a high success rate was achieved for the ES-L1, GEO, HEO and SSO orbits.</a:t>
            </a:r>
          </a:p>
          <a:p>
            <a:pPr marL="742950" lvl="1" indent="-285750">
              <a:spcAft>
                <a:spcPts val="1200"/>
              </a:spcAft>
              <a:buFont typeface="Wingdings" panose="05000000000000000000" pitchFamily="2" charset="2"/>
              <a:buChar char="§"/>
            </a:pPr>
            <a:endParaRPr lang="en-US" dirty="0"/>
          </a:p>
          <a:p>
            <a:pPr marL="742950" lvl="1" indent="-285750">
              <a:spcAft>
                <a:spcPts val="1200"/>
              </a:spcAft>
              <a:buFont typeface="Wingdings" panose="05000000000000000000" pitchFamily="2" charset="2"/>
              <a:buChar char="§"/>
            </a:pPr>
            <a:r>
              <a:rPr lang="en-US" dirty="0"/>
              <a:t>The FTO and ISS orbits had a lower success rate.</a:t>
            </a:r>
            <a:endParaRPr lang="pt-BR" dirty="0"/>
          </a:p>
        </p:txBody>
      </p:sp>
    </p:spTree>
    <p:extLst>
      <p:ext uri="{BB962C8B-B14F-4D97-AF65-F5344CB8AC3E}">
        <p14:creationId xmlns:p14="http://schemas.microsoft.com/office/powerpoint/2010/main" val="800901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8" name="Imagem 7">
            <a:extLst>
              <a:ext uri="{FF2B5EF4-FFF2-40B4-BE49-F238E27FC236}">
                <a16:creationId xmlns:a16="http://schemas.microsoft.com/office/drawing/2014/main" id="{E321F9D5-1E71-0E6B-0968-D53CD1001179}"/>
              </a:ext>
            </a:extLst>
          </p:cNvPr>
          <p:cNvPicPr>
            <a:picLocks noChangeAspect="1"/>
          </p:cNvPicPr>
          <p:nvPr/>
        </p:nvPicPr>
        <p:blipFill>
          <a:blip r:embed="rId3"/>
          <a:stretch>
            <a:fillRect/>
          </a:stretch>
        </p:blipFill>
        <p:spPr>
          <a:xfrm>
            <a:off x="1645931" y="1804800"/>
            <a:ext cx="8763759" cy="2270957"/>
          </a:xfrm>
          <a:prstGeom prst="rect">
            <a:avLst/>
          </a:prstGeom>
        </p:spPr>
      </p:pic>
      <p:sp>
        <p:nvSpPr>
          <p:cNvPr id="6" name="CaixaDeTexto 5">
            <a:extLst>
              <a:ext uri="{FF2B5EF4-FFF2-40B4-BE49-F238E27FC236}">
                <a16:creationId xmlns:a16="http://schemas.microsoft.com/office/drawing/2014/main" id="{AFD26480-9C30-6163-BDEB-AAC9D474ECAF}"/>
              </a:ext>
            </a:extLst>
          </p:cNvPr>
          <p:cNvSpPr txBox="1"/>
          <p:nvPr/>
        </p:nvSpPr>
        <p:spPr>
          <a:xfrm>
            <a:off x="987724" y="4222994"/>
            <a:ext cx="11204276" cy="1508105"/>
          </a:xfrm>
          <a:prstGeom prst="rect">
            <a:avLst/>
          </a:prstGeom>
          <a:noFill/>
        </p:spPr>
        <p:txBody>
          <a:bodyPr wrap="square">
            <a:spAutoFit/>
          </a:bodyPr>
          <a:lstStyle/>
          <a:p>
            <a:pPr lvl="1"/>
            <a:endParaRPr lang="pt-BR" dirty="0"/>
          </a:p>
          <a:p>
            <a:pPr marL="742950" lvl="1" indent="-285750">
              <a:spcAft>
                <a:spcPts val="1200"/>
              </a:spcAft>
              <a:buFont typeface="Wingdings" panose="05000000000000000000" pitchFamily="2" charset="2"/>
              <a:buChar char="§"/>
            </a:pPr>
            <a:r>
              <a:rPr lang="en-US" dirty="0"/>
              <a:t>As can be seen in the graph, most launches occur in GTO, PO, ISS and LEO orbits.</a:t>
            </a:r>
          </a:p>
          <a:p>
            <a:pPr marL="742950" lvl="1" indent="-285750">
              <a:spcAft>
                <a:spcPts val="1200"/>
              </a:spcAft>
              <a:buFont typeface="Wingdings" panose="05000000000000000000" pitchFamily="2" charset="2"/>
              <a:buChar char="§"/>
            </a:pPr>
            <a:r>
              <a:rPr lang="en-US" dirty="0"/>
              <a:t>There is a tendency for failure in the first launches of each orbit</a:t>
            </a:r>
          </a:p>
          <a:p>
            <a:pPr marL="742950" lvl="1" indent="-285750">
              <a:spcAft>
                <a:spcPts val="1200"/>
              </a:spcAft>
              <a:buFont typeface="Wingdings" panose="05000000000000000000" pitchFamily="2" charset="2"/>
              <a:buChar char="§"/>
            </a:pPr>
            <a:r>
              <a:rPr lang="en-US" dirty="0"/>
              <a:t>As the number of flights increases, successful launches increase.</a:t>
            </a:r>
            <a:endParaRPr lang="pt-BR" dirty="0"/>
          </a:p>
        </p:txBody>
      </p:sp>
    </p:spTree>
    <p:extLst>
      <p:ext uri="{BB962C8B-B14F-4D97-AF65-F5344CB8AC3E}">
        <p14:creationId xmlns:p14="http://schemas.microsoft.com/office/powerpoint/2010/main" val="11067275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
        <p:nvSpPr>
          <p:cNvPr id="2" name="Content Placeholder 2">
            <a:extLst>
              <a:ext uri="{FF2B5EF4-FFF2-40B4-BE49-F238E27FC236}">
                <a16:creationId xmlns:a16="http://schemas.microsoft.com/office/drawing/2014/main" id="{E84397DB-01D2-DE3E-C191-87B74F6A2FCF}"/>
              </a:ext>
            </a:extLst>
          </p:cNvPr>
          <p:cNvSpPr txBox="1">
            <a:spLocks/>
          </p:cNvSpPr>
          <p:nvPr/>
        </p:nvSpPr>
        <p:spPr>
          <a:xfrm>
            <a:off x="770011" y="1651811"/>
            <a:ext cx="10968114" cy="4465447"/>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latin typeface="Abadi" panose="020B0604020104020204" pitchFamily="34" charset="0"/>
                <a:cs typeface="Arial"/>
              </a:rPr>
              <a:t>Objective: predict if the Falcon 9 first stage will land successfully.</a:t>
            </a:r>
          </a:p>
          <a:p>
            <a:r>
              <a:rPr lang="en-US" sz="2000" dirty="0">
                <a:latin typeface="Abadi" panose="020B0604020104020204" pitchFamily="34" charset="0"/>
                <a:cs typeface="Arial"/>
              </a:rPr>
              <a:t>Because SpaceX can reuse the first stage during launch, it’s possible to save millions of dollars. So, this project intends to predict if the first stage will land successfully and, with that information, determine the cost of a launch. This prediction is based on data from previous launch.</a:t>
            </a:r>
            <a:endParaRPr lang="en-US" sz="2000" dirty="0">
              <a:solidFill>
                <a:schemeClr val="accent3">
                  <a:lumMod val="25000"/>
                </a:schemeClr>
              </a:solidFill>
              <a:latin typeface="Abadi" panose="020B0604020104020204" pitchFamily="34" charset="0"/>
            </a:endParaRPr>
          </a:p>
          <a:p>
            <a:pPr>
              <a:lnSpc>
                <a:spcPct val="120000"/>
              </a:lnSpc>
              <a:spcBef>
                <a:spcPts val="1400"/>
              </a:spcBef>
            </a:pPr>
            <a:r>
              <a:rPr lang="en-US" sz="2000" dirty="0">
                <a:solidFill>
                  <a:schemeClr val="accent3">
                    <a:lumMod val="25000"/>
                  </a:schemeClr>
                </a:solidFill>
                <a:latin typeface="Abadi" panose="020B0604020104020204" pitchFamily="34" charset="0"/>
              </a:rPr>
              <a:t>The data was collected using the SpaceX API. After cleaned, it was performed an exploratory data analysis using graphs and SQL queries. A visual analytics system was created to better understanding the relation between variables.</a:t>
            </a:r>
          </a:p>
          <a:p>
            <a:pPr>
              <a:lnSpc>
                <a:spcPct val="120000"/>
              </a:lnSpc>
              <a:spcBef>
                <a:spcPts val="1400"/>
              </a:spcBef>
            </a:pPr>
            <a:r>
              <a:rPr lang="en-US" sz="2000" dirty="0">
                <a:solidFill>
                  <a:schemeClr val="accent3">
                    <a:lumMod val="25000"/>
                  </a:schemeClr>
                </a:solidFill>
                <a:latin typeface="Abadi" panose="020B0604020104020204" pitchFamily="34" charset="0"/>
              </a:rPr>
              <a:t> At the final step, four machine learning classification models were used to predict the outcome of launches. The decision tree model was the best, and performed with an accuracy of 86% on training data, and 83% on test data.</a:t>
            </a: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Imagem 5">
            <a:extLst>
              <a:ext uri="{FF2B5EF4-FFF2-40B4-BE49-F238E27FC236}">
                <a16:creationId xmlns:a16="http://schemas.microsoft.com/office/drawing/2014/main" id="{A72C2ABC-9567-B8CE-A53F-64B33D250D87}"/>
              </a:ext>
            </a:extLst>
          </p:cNvPr>
          <p:cNvPicPr>
            <a:picLocks noChangeAspect="1"/>
          </p:cNvPicPr>
          <p:nvPr/>
        </p:nvPicPr>
        <p:blipFill>
          <a:blip r:embed="rId3"/>
          <a:stretch>
            <a:fillRect/>
          </a:stretch>
        </p:blipFill>
        <p:spPr>
          <a:xfrm>
            <a:off x="1233814" y="2055938"/>
            <a:ext cx="9015241" cy="2225233"/>
          </a:xfrm>
          <a:prstGeom prst="rect">
            <a:avLst/>
          </a:prstGeom>
        </p:spPr>
      </p:pic>
      <p:sp>
        <p:nvSpPr>
          <p:cNvPr id="2" name="CaixaDeTexto 1">
            <a:extLst>
              <a:ext uri="{FF2B5EF4-FFF2-40B4-BE49-F238E27FC236}">
                <a16:creationId xmlns:a16="http://schemas.microsoft.com/office/drawing/2014/main" id="{5C093D7D-CBA8-8851-2DBD-258B5D2F75C8}"/>
              </a:ext>
            </a:extLst>
          </p:cNvPr>
          <p:cNvSpPr txBox="1"/>
          <p:nvPr/>
        </p:nvSpPr>
        <p:spPr>
          <a:xfrm>
            <a:off x="987724" y="4222994"/>
            <a:ext cx="11204276" cy="1508105"/>
          </a:xfrm>
          <a:prstGeom prst="rect">
            <a:avLst/>
          </a:prstGeom>
          <a:noFill/>
        </p:spPr>
        <p:txBody>
          <a:bodyPr wrap="square">
            <a:spAutoFit/>
          </a:bodyPr>
          <a:lstStyle/>
          <a:p>
            <a:pPr lvl="1"/>
            <a:endParaRPr lang="pt-BR" dirty="0"/>
          </a:p>
          <a:p>
            <a:pPr marL="742950" lvl="1" indent="-285750">
              <a:spcAft>
                <a:spcPts val="1200"/>
              </a:spcAft>
              <a:buFont typeface="Wingdings" panose="05000000000000000000" pitchFamily="2" charset="2"/>
              <a:buChar char="§"/>
            </a:pPr>
            <a:r>
              <a:rPr lang="en-US" dirty="0"/>
              <a:t>As can be seen in the graph, most loads are up to 8000 kg</a:t>
            </a:r>
          </a:p>
          <a:p>
            <a:pPr marL="742950" lvl="1" indent="-285750">
              <a:spcAft>
                <a:spcPts val="1200"/>
              </a:spcAft>
              <a:buFont typeface="Wingdings" panose="05000000000000000000" pitchFamily="2" charset="2"/>
              <a:buChar char="§"/>
            </a:pPr>
            <a:r>
              <a:rPr lang="en-US" dirty="0"/>
              <a:t>From this graph, it cannot be concluded that there is a correlation between </a:t>
            </a:r>
            <a:r>
              <a:rPr lang="en-US" dirty="0" err="1"/>
              <a:t>Payloadmass</a:t>
            </a:r>
            <a:r>
              <a:rPr lang="en-US" dirty="0"/>
              <a:t> and launch success</a:t>
            </a:r>
          </a:p>
          <a:p>
            <a:pPr marL="742950" lvl="1" indent="-285750">
              <a:spcAft>
                <a:spcPts val="1200"/>
              </a:spcAft>
              <a:buFont typeface="Wingdings" panose="05000000000000000000" pitchFamily="2" charset="2"/>
              <a:buChar char="§"/>
            </a:pPr>
            <a:r>
              <a:rPr lang="en-US" dirty="0"/>
              <a:t>The VLEO orbit concentrated the highest </a:t>
            </a:r>
            <a:r>
              <a:rPr lang="en-US" dirty="0" err="1"/>
              <a:t>Payloadmass</a:t>
            </a:r>
            <a:r>
              <a:rPr lang="en-US" dirty="0"/>
              <a:t> values</a:t>
            </a:r>
            <a:endParaRPr lang="pt-BR" dirty="0"/>
          </a:p>
        </p:txBody>
      </p:sp>
    </p:spTree>
    <p:extLst>
      <p:ext uri="{BB962C8B-B14F-4D97-AF65-F5344CB8AC3E}">
        <p14:creationId xmlns:p14="http://schemas.microsoft.com/office/powerpoint/2010/main" val="314534059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Imagem 5">
            <a:extLst>
              <a:ext uri="{FF2B5EF4-FFF2-40B4-BE49-F238E27FC236}">
                <a16:creationId xmlns:a16="http://schemas.microsoft.com/office/drawing/2014/main" id="{CC6C0616-0E5A-28CA-AFC5-07510FEB0308}"/>
              </a:ext>
            </a:extLst>
          </p:cNvPr>
          <p:cNvPicPr>
            <a:picLocks noChangeAspect="1"/>
          </p:cNvPicPr>
          <p:nvPr/>
        </p:nvPicPr>
        <p:blipFill>
          <a:blip r:embed="rId3"/>
          <a:stretch>
            <a:fillRect/>
          </a:stretch>
        </p:blipFill>
        <p:spPr>
          <a:xfrm>
            <a:off x="1447794" y="1929082"/>
            <a:ext cx="9160034" cy="2293819"/>
          </a:xfrm>
          <a:prstGeom prst="rect">
            <a:avLst/>
          </a:prstGeom>
        </p:spPr>
      </p:pic>
      <p:sp>
        <p:nvSpPr>
          <p:cNvPr id="2" name="CaixaDeTexto 1">
            <a:extLst>
              <a:ext uri="{FF2B5EF4-FFF2-40B4-BE49-F238E27FC236}">
                <a16:creationId xmlns:a16="http://schemas.microsoft.com/office/drawing/2014/main" id="{6E16B9E2-3CE0-A1FF-C1C9-FFDF4A7C5186}"/>
              </a:ext>
            </a:extLst>
          </p:cNvPr>
          <p:cNvSpPr txBox="1"/>
          <p:nvPr/>
        </p:nvSpPr>
        <p:spPr>
          <a:xfrm>
            <a:off x="987724" y="4222994"/>
            <a:ext cx="9686496" cy="923330"/>
          </a:xfrm>
          <a:prstGeom prst="rect">
            <a:avLst/>
          </a:prstGeom>
          <a:noFill/>
        </p:spPr>
        <p:txBody>
          <a:bodyPr wrap="square">
            <a:spAutoFit/>
          </a:bodyPr>
          <a:lstStyle/>
          <a:p>
            <a:pPr lvl="1"/>
            <a:endParaRPr lang="pt-BR" dirty="0"/>
          </a:p>
          <a:p>
            <a:pPr marL="742950" lvl="1" indent="-285750">
              <a:spcAft>
                <a:spcPts val="1200"/>
              </a:spcAft>
              <a:buFont typeface="Wingdings" panose="05000000000000000000" pitchFamily="2" charset="2"/>
              <a:buChar char="§"/>
            </a:pPr>
            <a:r>
              <a:rPr lang="en-US" dirty="0"/>
              <a:t>As can be seen in the graph, the annual success rate clearly increases over the years, reflecting a learning curve in launches.</a:t>
            </a:r>
            <a:endParaRPr lang="pt-BR" dirty="0"/>
          </a:p>
        </p:txBody>
      </p:sp>
    </p:spTree>
    <p:extLst>
      <p:ext uri="{BB962C8B-B14F-4D97-AF65-F5344CB8AC3E}">
        <p14:creationId xmlns:p14="http://schemas.microsoft.com/office/powerpoint/2010/main" val="70659448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names of all launch sites was obtained using a SELECT DISTINCT query.</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Imagem 5">
            <a:extLst>
              <a:ext uri="{FF2B5EF4-FFF2-40B4-BE49-F238E27FC236}">
                <a16:creationId xmlns:a16="http://schemas.microsoft.com/office/drawing/2014/main" id="{D8792F36-0198-99E8-F627-A51C40F92C9D}"/>
              </a:ext>
            </a:extLst>
          </p:cNvPr>
          <p:cNvPicPr>
            <a:picLocks noChangeAspect="1"/>
          </p:cNvPicPr>
          <p:nvPr/>
        </p:nvPicPr>
        <p:blipFill>
          <a:blip r:embed="rId3"/>
          <a:stretch>
            <a:fillRect/>
          </a:stretch>
        </p:blipFill>
        <p:spPr>
          <a:xfrm>
            <a:off x="3063374" y="2497207"/>
            <a:ext cx="5928874" cy="3528366"/>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5 records where launch sites begin with `CCA` were obtained using a SELECT query plus a LIMIT keyword.</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Imagem 5">
            <a:extLst>
              <a:ext uri="{FF2B5EF4-FFF2-40B4-BE49-F238E27FC236}">
                <a16:creationId xmlns:a16="http://schemas.microsoft.com/office/drawing/2014/main" id="{F1785ADC-0493-1F9B-6B7A-1029D1E10E49}"/>
              </a:ext>
            </a:extLst>
          </p:cNvPr>
          <p:cNvPicPr>
            <a:picLocks noChangeAspect="1"/>
          </p:cNvPicPr>
          <p:nvPr/>
        </p:nvPicPr>
        <p:blipFill>
          <a:blip r:embed="rId3"/>
          <a:stretch>
            <a:fillRect/>
          </a:stretch>
        </p:blipFill>
        <p:spPr>
          <a:xfrm>
            <a:off x="599591" y="2837880"/>
            <a:ext cx="10265030" cy="3589331"/>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total payload carried by boosters from NASA was obtained using a SELECT query plus the SUM() function.</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8" name="Imagem 7">
            <a:extLst>
              <a:ext uri="{FF2B5EF4-FFF2-40B4-BE49-F238E27FC236}">
                <a16:creationId xmlns:a16="http://schemas.microsoft.com/office/drawing/2014/main" id="{9F804329-5703-4F6B-9024-C5394B417DA2}"/>
              </a:ext>
            </a:extLst>
          </p:cNvPr>
          <p:cNvPicPr>
            <a:picLocks noChangeAspect="1"/>
          </p:cNvPicPr>
          <p:nvPr/>
        </p:nvPicPr>
        <p:blipFill>
          <a:blip r:embed="rId3"/>
          <a:stretch>
            <a:fillRect/>
          </a:stretch>
        </p:blipFill>
        <p:spPr>
          <a:xfrm>
            <a:off x="1542888" y="3108138"/>
            <a:ext cx="8199831" cy="2179509"/>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average payload mass carried by booster version F9 v1.1 was obtained using a SELECT query plus a AVG() </a:t>
            </a:r>
            <a:r>
              <a:rPr lang="en-US" sz="2200" dirty="0" err="1">
                <a:solidFill>
                  <a:schemeClr val="accent3">
                    <a:lumMod val="25000"/>
                  </a:schemeClr>
                </a:solidFill>
                <a:latin typeface="Abadi" panose="020B0604020104020204" pitchFamily="34" charset="0"/>
              </a:rPr>
              <a:t>funcition</a:t>
            </a:r>
            <a:r>
              <a:rPr lang="en-US" sz="2200" dirty="0">
                <a:solidFill>
                  <a:schemeClr val="accent3">
                    <a:lumMod val="25000"/>
                  </a:schemeClr>
                </a:solidFill>
                <a:latin typeface="Abadi" panose="020B0604020104020204" pitchFamily="34" charset="0"/>
              </a:rPr>
              <a:t> and a LIKE keyword.</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8" name="Imagem 7">
            <a:extLst>
              <a:ext uri="{FF2B5EF4-FFF2-40B4-BE49-F238E27FC236}">
                <a16:creationId xmlns:a16="http://schemas.microsoft.com/office/drawing/2014/main" id="{89282BE9-D034-720A-C259-9D357994AFDB}"/>
              </a:ext>
            </a:extLst>
          </p:cNvPr>
          <p:cNvPicPr>
            <a:picLocks noChangeAspect="1"/>
          </p:cNvPicPr>
          <p:nvPr/>
        </p:nvPicPr>
        <p:blipFill>
          <a:blip r:embed="rId3"/>
          <a:stretch>
            <a:fillRect/>
          </a:stretch>
        </p:blipFill>
        <p:spPr>
          <a:xfrm>
            <a:off x="1574094" y="3153862"/>
            <a:ext cx="8512278" cy="2133785"/>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date of the first successful landing outcome on ground pad was obtained using a SELECT query plus a MIN(Date) function and WHERE.</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8" name="Imagem 7">
            <a:extLst>
              <a:ext uri="{FF2B5EF4-FFF2-40B4-BE49-F238E27FC236}">
                <a16:creationId xmlns:a16="http://schemas.microsoft.com/office/drawing/2014/main" id="{8E65E559-1F31-3F5D-C9D2-894265C48B1B}"/>
              </a:ext>
            </a:extLst>
          </p:cNvPr>
          <p:cNvPicPr>
            <a:picLocks noChangeAspect="1"/>
          </p:cNvPicPr>
          <p:nvPr/>
        </p:nvPicPr>
        <p:blipFill>
          <a:blip r:embed="rId3"/>
          <a:stretch>
            <a:fillRect/>
          </a:stretch>
        </p:blipFill>
        <p:spPr>
          <a:xfrm>
            <a:off x="2207933" y="3429000"/>
            <a:ext cx="7163421" cy="2027096"/>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names of boosters which have successfully landed on drone ship and had payload mass greater than 4000 but less than 6000</a:t>
            </a: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10" name="Imagem 9">
            <a:extLst>
              <a:ext uri="{FF2B5EF4-FFF2-40B4-BE49-F238E27FC236}">
                <a16:creationId xmlns:a16="http://schemas.microsoft.com/office/drawing/2014/main" id="{B978735D-F260-0D8A-FA7D-41C6C2934426}"/>
              </a:ext>
            </a:extLst>
          </p:cNvPr>
          <p:cNvPicPr>
            <a:picLocks noChangeAspect="1"/>
          </p:cNvPicPr>
          <p:nvPr/>
        </p:nvPicPr>
        <p:blipFill>
          <a:blip r:embed="rId3"/>
          <a:stretch>
            <a:fillRect/>
          </a:stretch>
        </p:blipFill>
        <p:spPr>
          <a:xfrm>
            <a:off x="2050816" y="3063634"/>
            <a:ext cx="1188823" cy="3452159"/>
          </a:xfrm>
          <a:prstGeom prst="rect">
            <a:avLst/>
          </a:prstGeom>
        </p:spPr>
      </p:pic>
      <p:pic>
        <p:nvPicPr>
          <p:cNvPr id="12" name="Imagem 11">
            <a:extLst>
              <a:ext uri="{FF2B5EF4-FFF2-40B4-BE49-F238E27FC236}">
                <a16:creationId xmlns:a16="http://schemas.microsoft.com/office/drawing/2014/main" id="{75ED71FD-8822-799B-0EF4-FE1D782F0494}"/>
              </a:ext>
            </a:extLst>
          </p:cNvPr>
          <p:cNvPicPr>
            <a:picLocks noChangeAspect="1"/>
          </p:cNvPicPr>
          <p:nvPr/>
        </p:nvPicPr>
        <p:blipFill>
          <a:blip r:embed="rId4"/>
          <a:stretch>
            <a:fillRect/>
          </a:stretch>
        </p:blipFill>
        <p:spPr>
          <a:xfrm>
            <a:off x="3250525" y="3574218"/>
            <a:ext cx="1188823" cy="2941575"/>
          </a:xfrm>
          <a:prstGeom prst="rect">
            <a:avLst/>
          </a:prstGeom>
        </p:spPr>
      </p:pic>
      <p:pic>
        <p:nvPicPr>
          <p:cNvPr id="3" name="Imagem 2">
            <a:extLst>
              <a:ext uri="{FF2B5EF4-FFF2-40B4-BE49-F238E27FC236}">
                <a16:creationId xmlns:a16="http://schemas.microsoft.com/office/drawing/2014/main" id="{3EA817F7-67AE-9720-E7AD-660FD252BBFF}"/>
              </a:ext>
            </a:extLst>
          </p:cNvPr>
          <p:cNvPicPr>
            <a:picLocks noChangeAspect="1"/>
          </p:cNvPicPr>
          <p:nvPr/>
        </p:nvPicPr>
        <p:blipFill>
          <a:blip r:embed="rId5"/>
          <a:stretch>
            <a:fillRect/>
          </a:stretch>
        </p:blipFill>
        <p:spPr>
          <a:xfrm>
            <a:off x="921571" y="3116553"/>
            <a:ext cx="10348857" cy="624894"/>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total number of successful and failure mission outcomes were obtained using two queries. The first get the distinct </a:t>
            </a:r>
            <a:r>
              <a:rPr lang="en-US" sz="2200" dirty="0" err="1">
                <a:solidFill>
                  <a:schemeClr val="accent3">
                    <a:lumMod val="25000"/>
                  </a:schemeClr>
                </a:solidFill>
                <a:latin typeface="Abadi" panose="020B0604020104020204" pitchFamily="34" charset="0"/>
              </a:rPr>
              <a:t>Mission_Outcome</a:t>
            </a:r>
            <a:r>
              <a:rPr lang="en-US" sz="2200" dirty="0">
                <a:solidFill>
                  <a:schemeClr val="accent3">
                    <a:lumMod val="25000"/>
                  </a:schemeClr>
                </a:solidFill>
                <a:latin typeface="Abadi" panose="020B0604020104020204" pitchFamily="34" charset="0"/>
              </a:rPr>
              <a:t> from the table, and the second count the numbers of success and </a:t>
            </a:r>
            <a:r>
              <a:rPr lang="en-US" sz="2200" dirty="0" err="1">
                <a:solidFill>
                  <a:schemeClr val="accent3">
                    <a:lumMod val="25000"/>
                  </a:schemeClr>
                </a:solidFill>
                <a:latin typeface="Abadi" panose="020B0604020104020204" pitchFamily="34" charset="0"/>
              </a:rPr>
              <a:t>unsucess</a:t>
            </a:r>
            <a:r>
              <a:rPr lang="en-US" sz="2200" dirty="0">
                <a:solidFill>
                  <a:schemeClr val="accent3">
                    <a:lumMod val="25000"/>
                  </a:schemeClr>
                </a:solidFill>
                <a:latin typeface="Abadi" panose="020B0604020104020204" pitchFamily="34" charset="0"/>
              </a:rPr>
              <a:t> using the COUNT() function and LIKE keyword.</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8" name="Imagem 7">
            <a:extLst>
              <a:ext uri="{FF2B5EF4-FFF2-40B4-BE49-F238E27FC236}">
                <a16:creationId xmlns:a16="http://schemas.microsoft.com/office/drawing/2014/main" id="{DF154B22-B18A-054A-7E7B-8B4D6F8D8779}"/>
              </a:ext>
            </a:extLst>
          </p:cNvPr>
          <p:cNvPicPr>
            <a:picLocks noChangeAspect="1"/>
          </p:cNvPicPr>
          <p:nvPr/>
        </p:nvPicPr>
        <p:blipFill>
          <a:blip r:embed="rId3"/>
          <a:stretch>
            <a:fillRect/>
          </a:stretch>
        </p:blipFill>
        <p:spPr>
          <a:xfrm>
            <a:off x="1371588" y="5109506"/>
            <a:ext cx="3330229" cy="891617"/>
          </a:xfrm>
          <a:prstGeom prst="rect">
            <a:avLst/>
          </a:prstGeom>
        </p:spPr>
      </p:pic>
      <p:pic>
        <p:nvPicPr>
          <p:cNvPr id="6" name="Imagem 5">
            <a:extLst>
              <a:ext uri="{FF2B5EF4-FFF2-40B4-BE49-F238E27FC236}">
                <a16:creationId xmlns:a16="http://schemas.microsoft.com/office/drawing/2014/main" id="{C11E08DD-ECB7-8B54-99C4-E38D468D3B3B}"/>
              </a:ext>
            </a:extLst>
          </p:cNvPr>
          <p:cNvPicPr>
            <a:picLocks noChangeAspect="1"/>
          </p:cNvPicPr>
          <p:nvPr/>
        </p:nvPicPr>
        <p:blipFill>
          <a:blip r:embed="rId4"/>
          <a:stretch>
            <a:fillRect/>
          </a:stretch>
        </p:blipFill>
        <p:spPr>
          <a:xfrm>
            <a:off x="1371588" y="3431985"/>
            <a:ext cx="4656223" cy="434378"/>
          </a:xfrm>
          <a:prstGeom prst="rect">
            <a:avLst/>
          </a:prstGeom>
        </p:spPr>
      </p:pic>
      <p:pic>
        <p:nvPicPr>
          <p:cNvPr id="9" name="Imagem 8">
            <a:extLst>
              <a:ext uri="{FF2B5EF4-FFF2-40B4-BE49-F238E27FC236}">
                <a16:creationId xmlns:a16="http://schemas.microsoft.com/office/drawing/2014/main" id="{FCFC6011-4094-39E8-C3BC-B956935EF002}"/>
              </a:ext>
            </a:extLst>
          </p:cNvPr>
          <p:cNvPicPr>
            <a:picLocks noChangeAspect="1"/>
          </p:cNvPicPr>
          <p:nvPr/>
        </p:nvPicPr>
        <p:blipFill>
          <a:blip r:embed="rId5"/>
          <a:stretch>
            <a:fillRect/>
          </a:stretch>
        </p:blipFill>
        <p:spPr>
          <a:xfrm>
            <a:off x="1371588" y="3960385"/>
            <a:ext cx="8390347" cy="533446"/>
          </a:xfrm>
          <a:prstGeom prst="rect">
            <a:avLst/>
          </a:prstGeom>
        </p:spPr>
      </p:pic>
      <p:pic>
        <p:nvPicPr>
          <p:cNvPr id="11" name="Imagem 10">
            <a:extLst>
              <a:ext uri="{FF2B5EF4-FFF2-40B4-BE49-F238E27FC236}">
                <a16:creationId xmlns:a16="http://schemas.microsoft.com/office/drawing/2014/main" id="{DC1E5319-B345-E84C-7A59-33438219F5B8}"/>
              </a:ext>
            </a:extLst>
          </p:cNvPr>
          <p:cNvPicPr>
            <a:picLocks noChangeAspect="1"/>
          </p:cNvPicPr>
          <p:nvPr/>
        </p:nvPicPr>
        <p:blipFill>
          <a:blip r:embed="rId6"/>
          <a:stretch>
            <a:fillRect/>
          </a:stretch>
        </p:blipFill>
        <p:spPr>
          <a:xfrm>
            <a:off x="6077786" y="4275406"/>
            <a:ext cx="5380186" cy="624894"/>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39</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36106"/>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names of the booster which have carried the maximum payload mass were obtained using a nested SELECT query and WHERE keyword.</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8" name="Imagem 7">
            <a:extLst>
              <a:ext uri="{FF2B5EF4-FFF2-40B4-BE49-F238E27FC236}">
                <a16:creationId xmlns:a16="http://schemas.microsoft.com/office/drawing/2014/main" id="{DC13E0E3-9C6B-7D1D-71C9-14E4604FD2C1}"/>
              </a:ext>
            </a:extLst>
          </p:cNvPr>
          <p:cNvPicPr>
            <a:picLocks noChangeAspect="1"/>
          </p:cNvPicPr>
          <p:nvPr/>
        </p:nvPicPr>
        <p:blipFill>
          <a:blip r:embed="rId3"/>
          <a:stretch>
            <a:fillRect/>
          </a:stretch>
        </p:blipFill>
        <p:spPr>
          <a:xfrm>
            <a:off x="1535035" y="4001294"/>
            <a:ext cx="1607959" cy="2491956"/>
          </a:xfrm>
          <a:prstGeom prst="rect">
            <a:avLst/>
          </a:prstGeom>
        </p:spPr>
      </p:pic>
      <p:pic>
        <p:nvPicPr>
          <p:cNvPr id="10" name="Imagem 9">
            <a:extLst>
              <a:ext uri="{FF2B5EF4-FFF2-40B4-BE49-F238E27FC236}">
                <a16:creationId xmlns:a16="http://schemas.microsoft.com/office/drawing/2014/main" id="{30EE8137-48DA-062E-CCA2-DBF0668743D6}"/>
              </a:ext>
            </a:extLst>
          </p:cNvPr>
          <p:cNvPicPr>
            <a:picLocks noChangeAspect="1"/>
          </p:cNvPicPr>
          <p:nvPr/>
        </p:nvPicPr>
        <p:blipFill>
          <a:blip r:embed="rId4"/>
          <a:stretch>
            <a:fillRect/>
          </a:stretch>
        </p:blipFill>
        <p:spPr>
          <a:xfrm>
            <a:off x="3142994" y="4283258"/>
            <a:ext cx="1463167" cy="2209992"/>
          </a:xfrm>
          <a:prstGeom prst="rect">
            <a:avLst/>
          </a:prstGeom>
        </p:spPr>
      </p:pic>
      <p:pic>
        <p:nvPicPr>
          <p:cNvPr id="6" name="Imagem 5">
            <a:extLst>
              <a:ext uri="{FF2B5EF4-FFF2-40B4-BE49-F238E27FC236}">
                <a16:creationId xmlns:a16="http://schemas.microsoft.com/office/drawing/2014/main" id="{3FCBFDC1-A75F-F9B4-90AF-4E99992D4311}"/>
              </a:ext>
            </a:extLst>
          </p:cNvPr>
          <p:cNvPicPr>
            <a:picLocks noChangeAspect="1"/>
          </p:cNvPicPr>
          <p:nvPr/>
        </p:nvPicPr>
        <p:blipFill>
          <a:blip r:embed="rId5"/>
          <a:stretch>
            <a:fillRect/>
          </a:stretch>
        </p:blipFill>
        <p:spPr>
          <a:xfrm>
            <a:off x="770011" y="3051000"/>
            <a:ext cx="10522462" cy="756000"/>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GitHub</a:t>
            </a:r>
            <a:endParaRPr lang="en-US" dirty="0">
              <a:solidFill>
                <a:srgbClr val="0B49CB"/>
              </a:solidFill>
            </a:endParaRPr>
          </a:p>
        </p:txBody>
      </p:sp>
      <p:pic>
        <p:nvPicPr>
          <p:cNvPr id="5" name="Imagem 4">
            <a:extLst>
              <a:ext uri="{FF2B5EF4-FFF2-40B4-BE49-F238E27FC236}">
                <a16:creationId xmlns:a16="http://schemas.microsoft.com/office/drawing/2014/main" id="{0617C944-3935-EA07-D85F-D050A9A2730D}"/>
              </a:ext>
            </a:extLst>
          </p:cNvPr>
          <p:cNvPicPr>
            <a:picLocks noChangeAspect="1"/>
          </p:cNvPicPr>
          <p:nvPr/>
        </p:nvPicPr>
        <p:blipFill>
          <a:blip r:embed="rId3"/>
          <a:stretch>
            <a:fillRect/>
          </a:stretch>
        </p:blipFill>
        <p:spPr>
          <a:xfrm>
            <a:off x="3674959" y="3726815"/>
            <a:ext cx="4587638" cy="2499577"/>
          </a:xfrm>
          <a:prstGeom prst="rect">
            <a:avLst/>
          </a:prstGeom>
        </p:spPr>
      </p:pic>
      <p:sp>
        <p:nvSpPr>
          <p:cNvPr id="9" name="CaixaDeTexto 8">
            <a:extLst>
              <a:ext uri="{FF2B5EF4-FFF2-40B4-BE49-F238E27FC236}">
                <a16:creationId xmlns:a16="http://schemas.microsoft.com/office/drawing/2014/main" id="{C74597E0-BB56-DBFA-3E34-C30055F09BAC}"/>
              </a:ext>
            </a:extLst>
          </p:cNvPr>
          <p:cNvSpPr txBox="1"/>
          <p:nvPr/>
        </p:nvSpPr>
        <p:spPr>
          <a:xfrm>
            <a:off x="828068" y="2538437"/>
            <a:ext cx="10530114" cy="584775"/>
          </a:xfrm>
          <a:prstGeom prst="rect">
            <a:avLst/>
          </a:prstGeom>
          <a:noFill/>
        </p:spPr>
        <p:txBody>
          <a:bodyPr wrap="square">
            <a:spAutoFit/>
          </a:bodyPr>
          <a:lstStyle/>
          <a:p>
            <a:pPr algn="ctr"/>
            <a:r>
              <a:rPr lang="pt-BR" sz="3200" b="1" dirty="0">
                <a:solidFill>
                  <a:srgbClr val="0B49CB"/>
                </a:solidFill>
                <a:hlinkClick r:id="rId4"/>
              </a:rPr>
              <a:t>https://github.com/fabiorodrigocs/IBMCapstone</a:t>
            </a:r>
            <a:endParaRPr lang="pt-BR" sz="3200" b="1" dirty="0">
              <a:solidFill>
                <a:srgbClr val="0B49CB"/>
              </a:solidFill>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40</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failed landing outcomes in drone ship for in year 2015 were obtained using a SELECT query plus a SUBSTR() / AS function</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Present your query result with a short explanation here</a:t>
            </a:r>
            <a:endParaRPr lang="en-US"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Imagem 5">
            <a:extLst>
              <a:ext uri="{FF2B5EF4-FFF2-40B4-BE49-F238E27FC236}">
                <a16:creationId xmlns:a16="http://schemas.microsoft.com/office/drawing/2014/main" id="{8CD985DD-AF8C-E049-EBE9-BB196B231C7C}"/>
              </a:ext>
            </a:extLst>
          </p:cNvPr>
          <p:cNvPicPr>
            <a:picLocks noChangeAspect="1"/>
          </p:cNvPicPr>
          <p:nvPr/>
        </p:nvPicPr>
        <p:blipFill>
          <a:blip r:embed="rId3"/>
          <a:stretch>
            <a:fillRect/>
          </a:stretch>
        </p:blipFill>
        <p:spPr>
          <a:xfrm>
            <a:off x="1932059" y="4108762"/>
            <a:ext cx="3581710" cy="1165961"/>
          </a:xfrm>
          <a:prstGeom prst="rect">
            <a:avLst/>
          </a:prstGeom>
        </p:spPr>
      </p:pic>
      <p:pic>
        <p:nvPicPr>
          <p:cNvPr id="7" name="Imagem 6">
            <a:extLst>
              <a:ext uri="{FF2B5EF4-FFF2-40B4-BE49-F238E27FC236}">
                <a16:creationId xmlns:a16="http://schemas.microsoft.com/office/drawing/2014/main" id="{0D04D3AE-77B0-F16C-08E8-8A82852C9003}"/>
              </a:ext>
            </a:extLst>
          </p:cNvPr>
          <p:cNvPicPr>
            <a:picLocks noChangeAspect="1"/>
          </p:cNvPicPr>
          <p:nvPr/>
        </p:nvPicPr>
        <p:blipFill>
          <a:blip r:embed="rId4"/>
          <a:stretch>
            <a:fillRect/>
          </a:stretch>
        </p:blipFill>
        <p:spPr>
          <a:xfrm>
            <a:off x="0" y="3041542"/>
            <a:ext cx="12192000" cy="77491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41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09" y="1433739"/>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The rank of landing outcomes between 2010-06-04 and 2017-03-20, in descending order, was obtained using a SELECT query plus COUNT() function and plus WHERE/BETWEEN/AND keywords.</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Imagem 5">
            <a:extLst>
              <a:ext uri="{FF2B5EF4-FFF2-40B4-BE49-F238E27FC236}">
                <a16:creationId xmlns:a16="http://schemas.microsoft.com/office/drawing/2014/main" id="{8C1916FB-7521-3B4D-022B-DFD971BD7F17}"/>
              </a:ext>
            </a:extLst>
          </p:cNvPr>
          <p:cNvPicPr>
            <a:picLocks noChangeAspect="1"/>
          </p:cNvPicPr>
          <p:nvPr/>
        </p:nvPicPr>
        <p:blipFill>
          <a:blip r:embed="rId3"/>
          <a:stretch>
            <a:fillRect/>
          </a:stretch>
        </p:blipFill>
        <p:spPr>
          <a:xfrm>
            <a:off x="4191067" y="3334922"/>
            <a:ext cx="2903472" cy="3444538"/>
          </a:xfrm>
          <a:prstGeom prst="rect">
            <a:avLst/>
          </a:prstGeom>
        </p:spPr>
      </p:pic>
      <p:pic>
        <p:nvPicPr>
          <p:cNvPr id="7" name="Imagem 6">
            <a:extLst>
              <a:ext uri="{FF2B5EF4-FFF2-40B4-BE49-F238E27FC236}">
                <a16:creationId xmlns:a16="http://schemas.microsoft.com/office/drawing/2014/main" id="{788A76DF-73B6-AA1C-3AB7-656ED79195A7}"/>
              </a:ext>
            </a:extLst>
          </p:cNvPr>
          <p:cNvPicPr>
            <a:picLocks noChangeAspect="1"/>
          </p:cNvPicPr>
          <p:nvPr/>
        </p:nvPicPr>
        <p:blipFill>
          <a:blip r:embed="rId4"/>
          <a:stretch>
            <a:fillRect/>
          </a:stretch>
        </p:blipFill>
        <p:spPr>
          <a:xfrm>
            <a:off x="232299" y="2562140"/>
            <a:ext cx="11591024" cy="662997"/>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1348508" y="5520052"/>
            <a:ext cx="9745589" cy="694136"/>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As can be seen on the map, the launch sites are close to the Equator line.</a:t>
            </a:r>
            <a:endParaRPr lang="en-US"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Global map showing the position of launch sites</a:t>
            </a:r>
          </a:p>
        </p:txBody>
      </p:sp>
      <p:pic>
        <p:nvPicPr>
          <p:cNvPr id="6" name="Imagem 5">
            <a:extLst>
              <a:ext uri="{FF2B5EF4-FFF2-40B4-BE49-F238E27FC236}">
                <a16:creationId xmlns:a16="http://schemas.microsoft.com/office/drawing/2014/main" id="{15F96A65-9FCA-6F6E-59C3-CD37581DBE14}"/>
              </a:ext>
            </a:extLst>
          </p:cNvPr>
          <p:cNvPicPr>
            <a:picLocks noChangeAspect="1"/>
          </p:cNvPicPr>
          <p:nvPr/>
        </p:nvPicPr>
        <p:blipFill>
          <a:blip r:embed="rId3"/>
          <a:stretch>
            <a:fillRect/>
          </a:stretch>
        </p:blipFill>
        <p:spPr>
          <a:xfrm>
            <a:off x="2942263" y="1464300"/>
            <a:ext cx="6307474" cy="3823347"/>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outcomes on the map</a:t>
            </a:r>
          </a:p>
        </p:txBody>
      </p:sp>
      <p:pic>
        <p:nvPicPr>
          <p:cNvPr id="4" name="Imagem 3">
            <a:extLst>
              <a:ext uri="{FF2B5EF4-FFF2-40B4-BE49-F238E27FC236}">
                <a16:creationId xmlns:a16="http://schemas.microsoft.com/office/drawing/2014/main" id="{9985E2FB-CC7D-0EFE-5993-E05A1B48007C}"/>
              </a:ext>
            </a:extLst>
          </p:cNvPr>
          <p:cNvPicPr>
            <a:picLocks noChangeAspect="1"/>
          </p:cNvPicPr>
          <p:nvPr/>
        </p:nvPicPr>
        <p:blipFill>
          <a:blip r:embed="rId3"/>
          <a:stretch>
            <a:fillRect/>
          </a:stretch>
        </p:blipFill>
        <p:spPr>
          <a:xfrm>
            <a:off x="1532717" y="1490748"/>
            <a:ext cx="4203500" cy="2520000"/>
          </a:xfrm>
          <a:prstGeom prst="rect">
            <a:avLst/>
          </a:prstGeom>
        </p:spPr>
      </p:pic>
      <p:pic>
        <p:nvPicPr>
          <p:cNvPr id="12" name="Imagem 11">
            <a:extLst>
              <a:ext uri="{FF2B5EF4-FFF2-40B4-BE49-F238E27FC236}">
                <a16:creationId xmlns:a16="http://schemas.microsoft.com/office/drawing/2014/main" id="{C66E4448-95B8-34E6-7CE2-14E669DB6EB3}"/>
              </a:ext>
            </a:extLst>
          </p:cNvPr>
          <p:cNvPicPr>
            <a:picLocks noChangeAspect="1"/>
          </p:cNvPicPr>
          <p:nvPr/>
        </p:nvPicPr>
        <p:blipFill>
          <a:blip r:embed="rId4"/>
          <a:stretch>
            <a:fillRect/>
          </a:stretch>
        </p:blipFill>
        <p:spPr>
          <a:xfrm>
            <a:off x="1560313" y="4010748"/>
            <a:ext cx="4235147" cy="2520000"/>
          </a:xfrm>
          <a:prstGeom prst="rect">
            <a:avLst/>
          </a:prstGeom>
        </p:spPr>
      </p:pic>
      <p:pic>
        <p:nvPicPr>
          <p:cNvPr id="14" name="Imagem 13">
            <a:extLst>
              <a:ext uri="{FF2B5EF4-FFF2-40B4-BE49-F238E27FC236}">
                <a16:creationId xmlns:a16="http://schemas.microsoft.com/office/drawing/2014/main" id="{171AD0FB-A331-AFCE-9867-BDB4DE25CEC3}"/>
              </a:ext>
            </a:extLst>
          </p:cNvPr>
          <p:cNvPicPr>
            <a:picLocks noChangeAspect="1"/>
          </p:cNvPicPr>
          <p:nvPr/>
        </p:nvPicPr>
        <p:blipFill>
          <a:blip r:embed="rId5"/>
          <a:stretch>
            <a:fillRect/>
          </a:stretch>
        </p:blipFill>
        <p:spPr>
          <a:xfrm>
            <a:off x="5752480" y="4010748"/>
            <a:ext cx="4187237" cy="2520000"/>
          </a:xfrm>
          <a:prstGeom prst="rect">
            <a:avLst/>
          </a:prstGeom>
        </p:spPr>
      </p:pic>
      <p:pic>
        <p:nvPicPr>
          <p:cNvPr id="16" name="Imagem 15">
            <a:extLst>
              <a:ext uri="{FF2B5EF4-FFF2-40B4-BE49-F238E27FC236}">
                <a16:creationId xmlns:a16="http://schemas.microsoft.com/office/drawing/2014/main" id="{ADBEB0E7-9310-3029-2152-D80DCB6CF882}"/>
              </a:ext>
            </a:extLst>
          </p:cNvPr>
          <p:cNvPicPr>
            <a:picLocks noChangeAspect="1"/>
          </p:cNvPicPr>
          <p:nvPr/>
        </p:nvPicPr>
        <p:blipFill>
          <a:blip r:embed="rId6"/>
          <a:stretch>
            <a:fillRect/>
          </a:stretch>
        </p:blipFill>
        <p:spPr>
          <a:xfrm>
            <a:off x="5736217" y="1490748"/>
            <a:ext cx="4237385" cy="2520000"/>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337550"/>
            <a:ext cx="8597827" cy="1304439"/>
          </a:xfrm>
          <a:prstGeom prst="rect">
            <a:avLst/>
          </a:prstGeom>
        </p:spPr>
        <p:txBody>
          <a:bodyPr lIns="91440" tIns="45720" rIns="91440" bIns="45720" anchor="t">
            <a:normAutofit fontScale="92500" lnSpcReduction="10000"/>
          </a:bodyPr>
          <a:lstStyle/>
          <a:p>
            <a:pPr>
              <a:lnSpc>
                <a:spcPct val="100000"/>
              </a:lnSpc>
              <a:spcBef>
                <a:spcPts val="1400"/>
              </a:spcBef>
            </a:pPr>
            <a:r>
              <a:rPr lang="en-US" sz="2200" dirty="0">
                <a:solidFill>
                  <a:schemeClr val="accent3">
                    <a:lumMod val="25000"/>
                  </a:schemeClr>
                </a:solidFill>
                <a:latin typeface="Abadi"/>
              </a:rPr>
              <a:t>Distance to closest city (Cape Canaveral): 17,5 km</a:t>
            </a:r>
          </a:p>
          <a:p>
            <a:pPr>
              <a:lnSpc>
                <a:spcPct val="100000"/>
              </a:lnSpc>
              <a:spcBef>
                <a:spcPts val="1400"/>
              </a:spcBef>
            </a:pPr>
            <a:r>
              <a:rPr lang="en-US" sz="2200" dirty="0">
                <a:solidFill>
                  <a:schemeClr val="accent3">
                    <a:lumMod val="25000"/>
                  </a:schemeClr>
                </a:solidFill>
                <a:latin typeface="Abadi"/>
              </a:rPr>
              <a:t>Distance to closest railway: 0,61 km</a:t>
            </a:r>
          </a:p>
          <a:p>
            <a:pPr>
              <a:lnSpc>
                <a:spcPct val="100000"/>
              </a:lnSpc>
              <a:spcBef>
                <a:spcPts val="1400"/>
              </a:spcBef>
            </a:pPr>
            <a:r>
              <a:rPr lang="en-US" sz="2200" dirty="0">
                <a:solidFill>
                  <a:schemeClr val="accent3">
                    <a:lumMod val="25000"/>
                  </a:schemeClr>
                </a:solidFill>
                <a:latin typeface="Abadi"/>
              </a:rPr>
              <a:t>Distance to closest highway: 1,01 km</a:t>
            </a:r>
          </a:p>
          <a:p>
            <a:pPr>
              <a:lnSpc>
                <a:spcPct val="100000"/>
              </a:lnSpc>
              <a:spcBef>
                <a:spcPts val="1400"/>
              </a:spcBef>
            </a:pP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Distances to the neighborhood of the CCAFS LC-40 Launch Site</a:t>
            </a:r>
          </a:p>
        </p:txBody>
      </p:sp>
      <p:pic>
        <p:nvPicPr>
          <p:cNvPr id="4" name="Imagem 3">
            <a:extLst>
              <a:ext uri="{FF2B5EF4-FFF2-40B4-BE49-F238E27FC236}">
                <a16:creationId xmlns:a16="http://schemas.microsoft.com/office/drawing/2014/main" id="{087710EF-A448-CA74-34A5-657219BC2EF0}"/>
              </a:ext>
            </a:extLst>
          </p:cNvPr>
          <p:cNvPicPr>
            <a:picLocks noChangeAspect="1"/>
          </p:cNvPicPr>
          <p:nvPr/>
        </p:nvPicPr>
        <p:blipFill>
          <a:blip r:embed="rId3"/>
          <a:stretch>
            <a:fillRect/>
          </a:stretch>
        </p:blipFill>
        <p:spPr>
          <a:xfrm>
            <a:off x="2824163" y="2538000"/>
            <a:ext cx="7070165" cy="4320000"/>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47</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Count</a:t>
            </a:r>
          </a:p>
        </p:txBody>
      </p:sp>
      <p:pic>
        <p:nvPicPr>
          <p:cNvPr id="4" name="Imagem 3" descr="Gráfico, Gráfico de pizza&#10;&#10;Descrição gerada automaticamente">
            <a:extLst>
              <a:ext uri="{FF2B5EF4-FFF2-40B4-BE49-F238E27FC236}">
                <a16:creationId xmlns:a16="http://schemas.microsoft.com/office/drawing/2014/main" id="{FF42241D-23A8-D7E1-3C47-1D417BB89A88}"/>
              </a:ext>
            </a:extLst>
          </p:cNvPr>
          <p:cNvPicPr>
            <a:picLocks noChangeAspect="1"/>
          </p:cNvPicPr>
          <p:nvPr/>
        </p:nvPicPr>
        <p:blipFill>
          <a:blip r:embed="rId3"/>
          <a:stretch>
            <a:fillRect/>
          </a:stretch>
        </p:blipFill>
        <p:spPr>
          <a:xfrm>
            <a:off x="1648525" y="1523733"/>
            <a:ext cx="8894949" cy="3262607"/>
          </a:xfrm>
          <a:prstGeom prst="rect">
            <a:avLst/>
          </a:prstGeom>
        </p:spPr>
      </p:pic>
      <p:sp>
        <p:nvSpPr>
          <p:cNvPr id="6" name="Content Placeholder 4">
            <a:extLst>
              <a:ext uri="{FF2B5EF4-FFF2-40B4-BE49-F238E27FC236}">
                <a16:creationId xmlns:a16="http://schemas.microsoft.com/office/drawing/2014/main" id="{655904E6-172E-D4A9-BAFD-F58C07185723}"/>
              </a:ext>
            </a:extLst>
          </p:cNvPr>
          <p:cNvSpPr txBox="1">
            <a:spLocks/>
          </p:cNvSpPr>
          <p:nvPr/>
        </p:nvSpPr>
        <p:spPr>
          <a:xfrm>
            <a:off x="770012" y="4991878"/>
            <a:ext cx="10324086" cy="1558212"/>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000" dirty="0">
                <a:latin typeface="Abadi" panose="020B0604020104020204" pitchFamily="34" charset="0"/>
              </a:rPr>
              <a:t>The </a:t>
            </a:r>
            <a:r>
              <a:rPr lang="en-US" sz="2000" dirty="0" err="1">
                <a:latin typeface="Abadi" panose="020B0604020104020204" pitchFamily="34" charset="0"/>
              </a:rPr>
              <a:t>piechart</a:t>
            </a:r>
            <a:r>
              <a:rPr lang="en-US" sz="2000" dirty="0">
                <a:latin typeface="Abadi" panose="020B0604020104020204" pitchFamily="34" charset="0"/>
              </a:rPr>
              <a:t> shows four different launch sites.</a:t>
            </a:r>
          </a:p>
          <a:p>
            <a:pPr>
              <a:lnSpc>
                <a:spcPct val="100000"/>
              </a:lnSpc>
              <a:spcBef>
                <a:spcPts val="1400"/>
              </a:spcBef>
            </a:pPr>
            <a:r>
              <a:rPr lang="en-US" sz="2000" dirty="0">
                <a:latin typeface="Abadi" panose="020B0604020104020204" pitchFamily="34" charset="0"/>
              </a:rPr>
              <a:t>KSC LC-39A </a:t>
            </a:r>
            <a:r>
              <a:rPr lang="en-US" sz="2000" b="0" i="0" dirty="0">
                <a:effectLst/>
                <a:latin typeface="Abadi" panose="020B0604020104020204" pitchFamily="34" charset="0"/>
                <a:ea typeface="Microsoft YaHei" panose="020B0503020204020204" pitchFamily="34" charset="-122"/>
              </a:rPr>
              <a:t>has the largest success count.</a:t>
            </a:r>
            <a:endParaRPr lang="en-US" sz="2000" dirty="0">
              <a:latin typeface="Abadi" panose="020B0604020104020204" pitchFamily="34" charset="0"/>
            </a:endParaRPr>
          </a:p>
          <a:p>
            <a:pPr>
              <a:lnSpc>
                <a:spcPct val="100000"/>
              </a:lnSpc>
              <a:spcBef>
                <a:spcPts val="1400"/>
              </a:spcBef>
            </a:pPr>
            <a:r>
              <a:rPr lang="en-US" sz="2000" dirty="0">
                <a:latin typeface="Abadi" panose="020B0604020104020204" pitchFamily="34" charset="0"/>
              </a:rPr>
              <a:t>CCAFS SLC-40 has the lowest success count.</a:t>
            </a:r>
          </a:p>
        </p:txBody>
      </p:sp>
    </p:spTree>
    <p:extLst>
      <p:ext uri="{BB962C8B-B14F-4D97-AF65-F5344CB8AC3E}">
        <p14:creationId xmlns:p14="http://schemas.microsoft.com/office/powerpoint/2010/main" val="70013293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48</a:t>
            </a:fld>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and failure for KSC LC-39A</a:t>
            </a:r>
          </a:p>
        </p:txBody>
      </p:sp>
      <p:pic>
        <p:nvPicPr>
          <p:cNvPr id="4" name="Imagem 3" descr="Gráfico, Gráfico de pizza&#10;&#10;Descrição gerada automaticamente">
            <a:extLst>
              <a:ext uri="{FF2B5EF4-FFF2-40B4-BE49-F238E27FC236}">
                <a16:creationId xmlns:a16="http://schemas.microsoft.com/office/drawing/2014/main" id="{2D61F394-012A-9923-18BA-A5ED9CA33FC3}"/>
              </a:ext>
            </a:extLst>
          </p:cNvPr>
          <p:cNvPicPr>
            <a:picLocks noChangeAspect="1"/>
          </p:cNvPicPr>
          <p:nvPr/>
        </p:nvPicPr>
        <p:blipFill>
          <a:blip r:embed="rId3"/>
          <a:stretch>
            <a:fillRect/>
          </a:stretch>
        </p:blipFill>
        <p:spPr>
          <a:xfrm>
            <a:off x="2239348" y="1798200"/>
            <a:ext cx="8655423" cy="3261600"/>
          </a:xfrm>
          <a:prstGeom prst="rect">
            <a:avLst/>
          </a:prstGeom>
        </p:spPr>
      </p:pic>
      <p:sp>
        <p:nvSpPr>
          <p:cNvPr id="6" name="Content Placeholder 4">
            <a:extLst>
              <a:ext uri="{FF2B5EF4-FFF2-40B4-BE49-F238E27FC236}">
                <a16:creationId xmlns:a16="http://schemas.microsoft.com/office/drawing/2014/main" id="{6875C9AD-4E0E-3747-0490-139602E3BD46}"/>
              </a:ext>
            </a:extLst>
          </p:cNvPr>
          <p:cNvSpPr txBox="1">
            <a:spLocks/>
          </p:cNvSpPr>
          <p:nvPr/>
        </p:nvSpPr>
        <p:spPr>
          <a:xfrm>
            <a:off x="865768" y="5246467"/>
            <a:ext cx="10324086" cy="1558212"/>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000" dirty="0">
                <a:latin typeface="Abadi" panose="020B0604020104020204" pitchFamily="34" charset="0"/>
              </a:rPr>
              <a:t>The </a:t>
            </a:r>
            <a:r>
              <a:rPr lang="en-US" sz="2000" dirty="0" err="1">
                <a:latin typeface="Abadi" panose="020B0604020104020204" pitchFamily="34" charset="0"/>
              </a:rPr>
              <a:t>piechart</a:t>
            </a:r>
            <a:r>
              <a:rPr lang="en-US" sz="2000" dirty="0">
                <a:latin typeface="Abadi" panose="020B0604020104020204" pitchFamily="34" charset="0"/>
              </a:rPr>
              <a:t> shows the success and failed for KSC LC-39A site.</a:t>
            </a:r>
          </a:p>
          <a:p>
            <a:pPr>
              <a:lnSpc>
                <a:spcPct val="100000"/>
              </a:lnSpc>
              <a:spcBef>
                <a:spcPts val="1400"/>
              </a:spcBef>
            </a:pPr>
            <a:r>
              <a:rPr lang="en-US" sz="2000" dirty="0">
                <a:latin typeface="Abadi" panose="020B0604020104020204" pitchFamily="34" charset="0"/>
              </a:rPr>
              <a:t>This site has achieved a successful rate of 76.9%. </a:t>
            </a:r>
          </a:p>
        </p:txBody>
      </p:sp>
    </p:spTree>
    <p:extLst>
      <p:ext uri="{BB962C8B-B14F-4D97-AF65-F5344CB8AC3E}">
        <p14:creationId xmlns:p14="http://schemas.microsoft.com/office/powerpoint/2010/main" val="186616070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820480" y="4746487"/>
            <a:ext cx="10414662" cy="1718045"/>
          </a:xfrm>
          <a:prstGeom prst="rect">
            <a:avLst/>
          </a:prstGeom>
        </p:spPr>
        <p:txBody>
          <a:bodyPr lIns="91440" tIns="45720" rIns="91440" bIns="45720" anchor="t">
            <a:normAutofit fontScale="775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scatter plot shows Payload vs. Launch Outcome for all sites, with payload selected in the range slider</a:t>
            </a:r>
          </a:p>
          <a:p>
            <a:pPr>
              <a:lnSpc>
                <a:spcPct val="100000"/>
              </a:lnSpc>
              <a:spcBef>
                <a:spcPts val="1400"/>
              </a:spcBef>
            </a:pPr>
            <a:r>
              <a:rPr lang="en-US" sz="2200" dirty="0">
                <a:solidFill>
                  <a:schemeClr val="accent3">
                    <a:lumMod val="25000"/>
                  </a:schemeClr>
                </a:solidFill>
                <a:latin typeface="Abadi" panose="020B0604020104020204" pitchFamily="34" charset="0"/>
              </a:rPr>
              <a:t>Although it is not a guarantee of success, most launches that have resulted in success are in the payload mass range between 2000 and 4000 kg.</a:t>
            </a:r>
          </a:p>
          <a:p>
            <a:pPr>
              <a:lnSpc>
                <a:spcPct val="100000"/>
              </a:lnSpc>
              <a:spcBef>
                <a:spcPts val="1400"/>
              </a:spcBef>
            </a:pPr>
            <a:r>
              <a:rPr lang="en-US" sz="2200" dirty="0">
                <a:solidFill>
                  <a:schemeClr val="accent3">
                    <a:lumMod val="25000"/>
                  </a:schemeClr>
                </a:solidFill>
                <a:latin typeface="Abadi"/>
              </a:rPr>
              <a:t>FT booster version have the largest success rate</a:t>
            </a:r>
          </a:p>
          <a:p>
            <a:pPr>
              <a:lnSpc>
                <a:spcPct val="100000"/>
              </a:lnSpc>
              <a:spcBef>
                <a:spcPts val="1400"/>
              </a:spcBef>
            </a:pPr>
            <a:r>
              <a:rPr lang="en-US" sz="2200" dirty="0">
                <a:solidFill>
                  <a:schemeClr val="accent3">
                    <a:lumMod val="25000"/>
                  </a:schemeClr>
                </a:solidFill>
                <a:latin typeface="Abadi"/>
              </a:rPr>
              <a:t>v1.1 was only successful, although it launched across a wide range of payload masses.</a:t>
            </a:r>
            <a:endParaRPr lang="en-US" sz="22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Outcome </a:t>
            </a:r>
          </a:p>
        </p:txBody>
      </p:sp>
      <p:pic>
        <p:nvPicPr>
          <p:cNvPr id="4" name="Imagem 3" descr="Uma imagem contendo Aplicativo&#10;&#10;Descrição gerada automaticamente">
            <a:extLst>
              <a:ext uri="{FF2B5EF4-FFF2-40B4-BE49-F238E27FC236}">
                <a16:creationId xmlns:a16="http://schemas.microsoft.com/office/drawing/2014/main" id="{704ED01E-57AA-0537-DCDB-555A73A1384B}"/>
              </a:ext>
            </a:extLst>
          </p:cNvPr>
          <p:cNvPicPr>
            <a:picLocks noChangeAspect="1"/>
          </p:cNvPicPr>
          <p:nvPr/>
        </p:nvPicPr>
        <p:blipFill>
          <a:blip r:embed="rId3"/>
          <a:stretch>
            <a:fillRect/>
          </a:stretch>
        </p:blipFill>
        <p:spPr>
          <a:xfrm>
            <a:off x="1716833" y="1354258"/>
            <a:ext cx="9179502" cy="3261600"/>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51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1415021"/>
            <a:ext cx="10687962" cy="50446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Accuracy for all built classification models, in a bar chart</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sp>
        <p:nvSpPr>
          <p:cNvPr id="3" name="CaixaDeTexto 2">
            <a:extLst>
              <a:ext uri="{FF2B5EF4-FFF2-40B4-BE49-F238E27FC236}">
                <a16:creationId xmlns:a16="http://schemas.microsoft.com/office/drawing/2014/main" id="{895D6A05-EEB2-5A20-8870-C2FB63B7EEF7}"/>
              </a:ext>
            </a:extLst>
          </p:cNvPr>
          <p:cNvSpPr txBox="1"/>
          <p:nvPr/>
        </p:nvSpPr>
        <p:spPr>
          <a:xfrm>
            <a:off x="942392" y="6051849"/>
            <a:ext cx="10077061" cy="738664"/>
          </a:xfrm>
          <a:prstGeom prst="rect">
            <a:avLst/>
          </a:prstGeom>
          <a:noFill/>
        </p:spPr>
        <p:txBody>
          <a:bodyPr wrap="square">
            <a:spAutoFit/>
          </a:bodyPr>
          <a:lstStyle/>
          <a:p>
            <a:r>
              <a:rPr lang="pt-BR" sz="1400" b="1" dirty="0"/>
              <a:t>Link:</a:t>
            </a:r>
          </a:p>
          <a:p>
            <a:r>
              <a:rPr lang="pt-BR" sz="1400" b="1" dirty="0"/>
              <a:t> </a:t>
            </a:r>
            <a:r>
              <a:rPr lang="pt-BR" sz="1400" dirty="0">
                <a:hlinkClick r:id="rId3"/>
              </a:rPr>
              <a:t>https://github.com/fabiorodrigocs/IBMCapstone/blob/8e13fa89cc9baa3a954b574fac4906e1c4684ef4/W4%20-%20SpaceX_Machine_Learning_Prediction_Part_5.jupyterlite%20B.ipynb</a:t>
            </a:r>
            <a:endParaRPr lang="pt-BR" sz="1400" dirty="0"/>
          </a:p>
        </p:txBody>
      </p:sp>
      <p:sp>
        <p:nvSpPr>
          <p:cNvPr id="8" name="Content Placeholder 4">
            <a:extLst>
              <a:ext uri="{FF2B5EF4-FFF2-40B4-BE49-F238E27FC236}">
                <a16:creationId xmlns:a16="http://schemas.microsoft.com/office/drawing/2014/main" id="{2D8DA67A-64CF-D6FE-2C60-9F7D4BC54B78}"/>
              </a:ext>
            </a:extLst>
          </p:cNvPr>
          <p:cNvSpPr txBox="1">
            <a:spLocks/>
          </p:cNvSpPr>
          <p:nvPr/>
        </p:nvSpPr>
        <p:spPr>
          <a:xfrm>
            <a:off x="862551" y="5533185"/>
            <a:ext cx="10687962" cy="50446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000" dirty="0">
                <a:solidFill>
                  <a:schemeClr val="accent3">
                    <a:lumMod val="25000"/>
                  </a:schemeClr>
                </a:solidFill>
                <a:latin typeface="Abadi"/>
              </a:rPr>
              <a:t>The Decision Tree model presented the highest accuracy and was considered the best model.</a:t>
            </a:r>
            <a:endParaRPr lang="en-US" sz="2000" dirty="0">
              <a:solidFill>
                <a:schemeClr val="accent3">
                  <a:lumMod val="25000"/>
                </a:schemeClr>
              </a:solidFill>
              <a:latin typeface="Abadi" panose="020B0604020104020204" pitchFamily="34" charset="0"/>
            </a:endParaRPr>
          </a:p>
        </p:txBody>
      </p:sp>
      <p:pic>
        <p:nvPicPr>
          <p:cNvPr id="11" name="Imagem 10" descr="Tabela&#10;&#10;Descrição gerada automaticamente">
            <a:extLst>
              <a:ext uri="{FF2B5EF4-FFF2-40B4-BE49-F238E27FC236}">
                <a16:creationId xmlns:a16="http://schemas.microsoft.com/office/drawing/2014/main" id="{7B030A69-A822-3556-2B5E-8C8CD52A9E4A}"/>
              </a:ext>
            </a:extLst>
          </p:cNvPr>
          <p:cNvPicPr>
            <a:picLocks noChangeAspect="1"/>
          </p:cNvPicPr>
          <p:nvPr/>
        </p:nvPicPr>
        <p:blipFill>
          <a:blip r:embed="rId4"/>
          <a:stretch>
            <a:fillRect/>
          </a:stretch>
        </p:blipFill>
        <p:spPr>
          <a:xfrm>
            <a:off x="1019238" y="2002079"/>
            <a:ext cx="4282339" cy="2368954"/>
          </a:xfrm>
          <a:prstGeom prst="rect">
            <a:avLst/>
          </a:prstGeom>
        </p:spPr>
      </p:pic>
      <p:pic>
        <p:nvPicPr>
          <p:cNvPr id="13" name="Imagem 12" descr="Gráfico, Gráfico de barras&#10;&#10;Descrição gerada automaticamente">
            <a:extLst>
              <a:ext uri="{FF2B5EF4-FFF2-40B4-BE49-F238E27FC236}">
                <a16:creationId xmlns:a16="http://schemas.microsoft.com/office/drawing/2014/main" id="{AD7EE72A-2381-E8C4-09A5-F8C1E78A7516}"/>
              </a:ext>
            </a:extLst>
          </p:cNvPr>
          <p:cNvPicPr>
            <a:picLocks noChangeAspect="1"/>
          </p:cNvPicPr>
          <p:nvPr/>
        </p:nvPicPr>
        <p:blipFill>
          <a:blip r:embed="rId5"/>
          <a:stretch>
            <a:fillRect/>
          </a:stretch>
        </p:blipFill>
        <p:spPr>
          <a:xfrm>
            <a:off x="6778494" y="1963102"/>
            <a:ext cx="4507117" cy="3479877"/>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52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1878839"/>
            <a:ext cx="3512740" cy="4163424"/>
          </a:xfrm>
          <a:prstGeom prst="rect">
            <a:avLst/>
          </a:prstGeom>
        </p:spPr>
        <p:txBody>
          <a:bodyPr>
            <a:noAutofit/>
          </a:bodyPr>
          <a:lstStyle/>
          <a:p>
            <a:pPr>
              <a:lnSpc>
                <a:spcPct val="100000"/>
              </a:lnSpc>
              <a:spcBef>
                <a:spcPts val="1400"/>
              </a:spcBef>
            </a:pPr>
            <a:r>
              <a:rPr lang="en-US" sz="2000" dirty="0">
                <a:solidFill>
                  <a:schemeClr val="accent3">
                    <a:lumMod val="25000"/>
                  </a:schemeClr>
                </a:solidFill>
                <a:latin typeface="Abadi" panose="020B0604020104020204" pitchFamily="34" charset="0"/>
              </a:rPr>
              <a:t>As can be seen in the confusion matrix of the decision </a:t>
            </a:r>
            <a:r>
              <a:rPr lang="en-US" sz="2000" b="1" u="sng" dirty="0">
                <a:solidFill>
                  <a:schemeClr val="accent3">
                    <a:lumMod val="25000"/>
                  </a:schemeClr>
                </a:solidFill>
                <a:latin typeface="Abadi" panose="020B0604020104020204" pitchFamily="34" charset="0"/>
              </a:rPr>
              <a:t>Logistic Regression e SVC Models</a:t>
            </a:r>
            <a:r>
              <a:rPr lang="en-US" sz="2000" dirty="0">
                <a:solidFill>
                  <a:schemeClr val="accent3">
                    <a:lumMod val="25000"/>
                  </a:schemeClr>
                </a:solidFill>
                <a:latin typeface="Abadi" panose="020B0604020104020204" pitchFamily="34" charset="0"/>
              </a:rPr>
              <a:t>, there are </a:t>
            </a:r>
            <a:r>
              <a:rPr lang="en-US" sz="2000" b="1" dirty="0">
                <a:solidFill>
                  <a:srgbClr val="FF0000"/>
                </a:solidFill>
                <a:latin typeface="Abadi" panose="020B0604020104020204" pitchFamily="34" charset="0"/>
              </a:rPr>
              <a:t>03 false positives</a:t>
            </a:r>
            <a:r>
              <a:rPr lang="en-US" sz="2000" dirty="0">
                <a:solidFill>
                  <a:schemeClr val="accent3">
                    <a:lumMod val="25000"/>
                  </a:schemeClr>
                </a:solidFill>
                <a:latin typeface="Abadi" panose="020B0604020104020204" pitchFamily="34" charset="0"/>
              </a:rPr>
              <a:t>, that is, the model predicts success (land) when there was failure (did not land). Thus, the models were only able to correctly predict 50% of failure cases (did not land).</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Imagem 2" descr="Uma imagem contendo Aplicativo&#10;&#10;Descrição gerada automaticamente">
            <a:extLst>
              <a:ext uri="{FF2B5EF4-FFF2-40B4-BE49-F238E27FC236}">
                <a16:creationId xmlns:a16="http://schemas.microsoft.com/office/drawing/2014/main" id="{561DAB6D-F31D-B362-41F0-D303E64A7AB9}"/>
              </a:ext>
            </a:extLst>
          </p:cNvPr>
          <p:cNvPicPr>
            <a:picLocks noChangeAspect="1"/>
          </p:cNvPicPr>
          <p:nvPr/>
        </p:nvPicPr>
        <p:blipFill>
          <a:blip r:embed="rId3"/>
          <a:stretch>
            <a:fillRect/>
          </a:stretch>
        </p:blipFill>
        <p:spPr>
          <a:xfrm>
            <a:off x="4159512" y="1839064"/>
            <a:ext cx="4555260" cy="3600000"/>
          </a:xfrm>
          <a:prstGeom prst="rect">
            <a:avLst/>
          </a:prstGeom>
        </p:spPr>
      </p:pic>
      <p:sp>
        <p:nvSpPr>
          <p:cNvPr id="6" name="Content Placeholder 4">
            <a:extLst>
              <a:ext uri="{FF2B5EF4-FFF2-40B4-BE49-F238E27FC236}">
                <a16:creationId xmlns:a16="http://schemas.microsoft.com/office/drawing/2014/main" id="{48F30517-368C-D2F1-138F-B16855D11172}"/>
              </a:ext>
            </a:extLst>
          </p:cNvPr>
          <p:cNvSpPr txBox="1">
            <a:spLocks/>
          </p:cNvSpPr>
          <p:nvPr/>
        </p:nvSpPr>
        <p:spPr>
          <a:xfrm>
            <a:off x="8845420" y="1758677"/>
            <a:ext cx="2440191" cy="2858899"/>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000" dirty="0">
                <a:solidFill>
                  <a:schemeClr val="accent3">
                    <a:lumMod val="25000"/>
                  </a:schemeClr>
                </a:solidFill>
                <a:latin typeface="Abadi" panose="020B0604020104020204" pitchFamily="34" charset="0"/>
              </a:rPr>
              <a:t>On the other hand, for all successful cases (land), the models predicted correctly, i.e., </a:t>
            </a:r>
            <a:r>
              <a:rPr lang="en-US" sz="2000" b="1" dirty="0">
                <a:solidFill>
                  <a:srgbClr val="FF0000"/>
                </a:solidFill>
                <a:latin typeface="Abadi" panose="020B0604020104020204" pitchFamily="34" charset="0"/>
              </a:rPr>
              <a:t>no false negatives</a:t>
            </a:r>
            <a:r>
              <a:rPr lang="en-US" sz="2000" dirty="0">
                <a:solidFill>
                  <a:schemeClr val="accent3">
                    <a:lumMod val="25000"/>
                  </a:schemeClr>
                </a:solidFill>
                <a:latin typeface="Abadi" panose="020B0604020104020204" pitchFamily="34" charset="0"/>
              </a:rPr>
              <a:t>.</a:t>
            </a:r>
          </a:p>
        </p:txBody>
      </p:sp>
      <p:sp>
        <p:nvSpPr>
          <p:cNvPr id="10" name="CaixaDeTexto 9">
            <a:extLst>
              <a:ext uri="{FF2B5EF4-FFF2-40B4-BE49-F238E27FC236}">
                <a16:creationId xmlns:a16="http://schemas.microsoft.com/office/drawing/2014/main" id="{30CE9AC4-6B84-7D65-F0C6-56506416AD4E}"/>
              </a:ext>
            </a:extLst>
          </p:cNvPr>
          <p:cNvSpPr txBox="1"/>
          <p:nvPr/>
        </p:nvSpPr>
        <p:spPr>
          <a:xfrm>
            <a:off x="942392" y="6051849"/>
            <a:ext cx="10077061" cy="738664"/>
          </a:xfrm>
          <a:prstGeom prst="rect">
            <a:avLst/>
          </a:prstGeom>
          <a:noFill/>
        </p:spPr>
        <p:txBody>
          <a:bodyPr wrap="square">
            <a:spAutoFit/>
          </a:bodyPr>
          <a:lstStyle/>
          <a:p>
            <a:r>
              <a:rPr lang="pt-BR" sz="1400" b="1" dirty="0"/>
              <a:t>Link:</a:t>
            </a:r>
          </a:p>
          <a:p>
            <a:r>
              <a:rPr lang="pt-BR" sz="1400" b="1" dirty="0"/>
              <a:t> </a:t>
            </a:r>
            <a:r>
              <a:rPr lang="pt-BR" sz="1400" dirty="0">
                <a:hlinkClick r:id="rId4"/>
              </a:rPr>
              <a:t>https://github.com/fabiorodrigocs/IBMCapstone/blob/8e13fa89cc9baa3a954b574fac4906e1c4684ef4/W4%20-%20SpaceX_Machine_Learning_Prediction_Part_5.jupyterlite%20B.ipynb</a:t>
            </a:r>
            <a:endParaRPr lang="pt-BR" sz="1400" dirty="0"/>
          </a:p>
        </p:txBody>
      </p:sp>
    </p:spTree>
    <p:extLst>
      <p:ext uri="{BB962C8B-B14F-4D97-AF65-F5344CB8AC3E}">
        <p14:creationId xmlns:p14="http://schemas.microsoft.com/office/powerpoint/2010/main" val="364503423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53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1878839"/>
            <a:ext cx="3512740" cy="4163424"/>
          </a:xfrm>
          <a:prstGeom prst="rect">
            <a:avLst/>
          </a:prstGeom>
        </p:spPr>
        <p:txBody>
          <a:bodyPr>
            <a:noAutofit/>
          </a:bodyPr>
          <a:lstStyle/>
          <a:p>
            <a:pPr>
              <a:lnSpc>
                <a:spcPct val="100000"/>
              </a:lnSpc>
              <a:spcBef>
                <a:spcPts val="1400"/>
              </a:spcBef>
            </a:pPr>
            <a:r>
              <a:rPr lang="en-US" sz="2000" dirty="0">
                <a:solidFill>
                  <a:schemeClr val="accent3">
                    <a:lumMod val="25000"/>
                  </a:schemeClr>
                </a:solidFill>
                <a:latin typeface="Abadi" panose="020B0604020104020204" pitchFamily="34" charset="0"/>
              </a:rPr>
              <a:t>As can be seen in the confusion matrix of the </a:t>
            </a:r>
            <a:r>
              <a:rPr lang="en-US" sz="2000" b="1" u="sng" dirty="0">
                <a:solidFill>
                  <a:schemeClr val="accent3">
                    <a:lumMod val="25000"/>
                  </a:schemeClr>
                </a:solidFill>
                <a:latin typeface="Abadi" panose="020B0604020104020204" pitchFamily="34" charset="0"/>
              </a:rPr>
              <a:t>Decision Tree </a:t>
            </a:r>
            <a:r>
              <a:rPr lang="en-US" sz="2000" dirty="0">
                <a:solidFill>
                  <a:schemeClr val="accent3">
                    <a:lumMod val="25000"/>
                  </a:schemeClr>
                </a:solidFill>
                <a:latin typeface="Abadi" panose="020B0604020104020204" pitchFamily="34" charset="0"/>
              </a:rPr>
              <a:t>model, there is </a:t>
            </a:r>
            <a:r>
              <a:rPr lang="en-US" sz="2000" b="1" dirty="0">
                <a:solidFill>
                  <a:srgbClr val="FF0000"/>
                </a:solidFill>
                <a:latin typeface="Abadi" panose="020B0604020104020204" pitchFamily="34" charset="0"/>
              </a:rPr>
              <a:t>01 false positives</a:t>
            </a:r>
            <a:r>
              <a:rPr lang="en-US" sz="2000" dirty="0">
                <a:solidFill>
                  <a:schemeClr val="accent3">
                    <a:lumMod val="25000"/>
                  </a:schemeClr>
                </a:solidFill>
                <a:latin typeface="Abadi" panose="020B0604020104020204" pitchFamily="34" charset="0"/>
              </a:rPr>
              <a:t>, that is, the model predicts success (land) when there was failure (did not land). Thus, the model was able to correctly predict 83% of failure cases (did not land).</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sp>
        <p:nvSpPr>
          <p:cNvPr id="6" name="Content Placeholder 4">
            <a:extLst>
              <a:ext uri="{FF2B5EF4-FFF2-40B4-BE49-F238E27FC236}">
                <a16:creationId xmlns:a16="http://schemas.microsoft.com/office/drawing/2014/main" id="{48F30517-368C-D2F1-138F-B16855D11172}"/>
              </a:ext>
            </a:extLst>
          </p:cNvPr>
          <p:cNvSpPr txBox="1">
            <a:spLocks/>
          </p:cNvSpPr>
          <p:nvPr/>
        </p:nvSpPr>
        <p:spPr>
          <a:xfrm>
            <a:off x="8845420" y="1758677"/>
            <a:ext cx="2440191" cy="2858899"/>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000" dirty="0">
                <a:solidFill>
                  <a:schemeClr val="accent3">
                    <a:lumMod val="25000"/>
                  </a:schemeClr>
                </a:solidFill>
                <a:latin typeface="Abadi" panose="020B0604020104020204" pitchFamily="34" charset="0"/>
              </a:rPr>
              <a:t>On the other hand, for all successful cases (land), the model predicted correctly, i.e., </a:t>
            </a:r>
            <a:r>
              <a:rPr lang="en-US" sz="2000" b="1" dirty="0">
                <a:solidFill>
                  <a:srgbClr val="FF0000"/>
                </a:solidFill>
                <a:latin typeface="Abadi" panose="020B0604020104020204" pitchFamily="34" charset="0"/>
              </a:rPr>
              <a:t>no false negatives</a:t>
            </a:r>
            <a:r>
              <a:rPr lang="en-US" sz="2000" dirty="0">
                <a:solidFill>
                  <a:schemeClr val="accent3">
                    <a:lumMod val="25000"/>
                  </a:schemeClr>
                </a:solidFill>
                <a:latin typeface="Abadi" panose="020B0604020104020204" pitchFamily="34" charset="0"/>
              </a:rPr>
              <a:t>.</a:t>
            </a:r>
          </a:p>
        </p:txBody>
      </p:sp>
      <p:sp>
        <p:nvSpPr>
          <p:cNvPr id="10" name="CaixaDeTexto 9">
            <a:extLst>
              <a:ext uri="{FF2B5EF4-FFF2-40B4-BE49-F238E27FC236}">
                <a16:creationId xmlns:a16="http://schemas.microsoft.com/office/drawing/2014/main" id="{30CE9AC4-6B84-7D65-F0C6-56506416AD4E}"/>
              </a:ext>
            </a:extLst>
          </p:cNvPr>
          <p:cNvSpPr txBox="1"/>
          <p:nvPr/>
        </p:nvSpPr>
        <p:spPr>
          <a:xfrm>
            <a:off x="942392" y="6051849"/>
            <a:ext cx="10077061" cy="738664"/>
          </a:xfrm>
          <a:prstGeom prst="rect">
            <a:avLst/>
          </a:prstGeom>
          <a:noFill/>
        </p:spPr>
        <p:txBody>
          <a:bodyPr wrap="square">
            <a:spAutoFit/>
          </a:bodyPr>
          <a:lstStyle/>
          <a:p>
            <a:r>
              <a:rPr lang="pt-BR" sz="1400" b="1" dirty="0"/>
              <a:t>Link:</a:t>
            </a:r>
          </a:p>
          <a:p>
            <a:r>
              <a:rPr lang="pt-BR" sz="1400" b="1" dirty="0"/>
              <a:t> </a:t>
            </a:r>
            <a:r>
              <a:rPr lang="pt-BR" sz="1400" dirty="0">
                <a:hlinkClick r:id="rId2"/>
              </a:rPr>
              <a:t>https://github.com/fabiorodrigocs/IBMCapstone/blob/8e13fa89cc9baa3a954b574fac4906e1c4684ef4/W4%20-%20SpaceX_Machine_Learning_Prediction_Part_5.jupyterlite%20B.ipynb</a:t>
            </a:r>
            <a:endParaRPr lang="pt-BR" sz="1400" dirty="0"/>
          </a:p>
        </p:txBody>
      </p:sp>
      <p:pic>
        <p:nvPicPr>
          <p:cNvPr id="7" name="Imagem 6" descr="Uma imagem contendo Interface gráfica do usuário&#10;&#10;Descrição gerada automaticamente">
            <a:extLst>
              <a:ext uri="{FF2B5EF4-FFF2-40B4-BE49-F238E27FC236}">
                <a16:creationId xmlns:a16="http://schemas.microsoft.com/office/drawing/2014/main" id="{94244800-965C-103B-8E29-FC0818D3E15F}"/>
              </a:ext>
            </a:extLst>
          </p:cNvPr>
          <p:cNvPicPr>
            <a:picLocks noChangeAspect="1"/>
          </p:cNvPicPr>
          <p:nvPr/>
        </p:nvPicPr>
        <p:blipFill>
          <a:blip r:embed="rId3"/>
          <a:stretch>
            <a:fillRect/>
          </a:stretch>
        </p:blipFill>
        <p:spPr>
          <a:xfrm>
            <a:off x="4085100" y="1629000"/>
            <a:ext cx="4629672" cy="3600000"/>
          </a:xfrm>
          <a:prstGeom prst="rect">
            <a:avLst/>
          </a:prstGeom>
        </p:spPr>
      </p:pic>
    </p:spTree>
    <p:extLst>
      <p:ext uri="{BB962C8B-B14F-4D97-AF65-F5344CB8AC3E}">
        <p14:creationId xmlns:p14="http://schemas.microsoft.com/office/powerpoint/2010/main" val="243524192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54</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436914"/>
            <a:ext cx="10687961" cy="4705502"/>
          </a:xfrm>
          <a:prstGeom prst="rect">
            <a:avLst/>
          </a:prstGeom>
        </p:spPr>
        <p:txBody>
          <a:bodyPr>
            <a:normAutofit fontScale="925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Except the KNN model, all models obtained good results in terms of accuracy.</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Model predict correctly all successes launches and 83% of failures and achieved 94% of accuracy on test data.</a:t>
            </a:r>
          </a:p>
          <a:p>
            <a:pPr>
              <a:lnSpc>
                <a:spcPct val="100000"/>
              </a:lnSpc>
              <a:spcBef>
                <a:spcPts val="1400"/>
              </a:spcBef>
            </a:pPr>
            <a:r>
              <a:rPr lang="en-US" sz="2200" dirty="0">
                <a:solidFill>
                  <a:schemeClr val="accent3">
                    <a:lumMod val="25000"/>
                  </a:schemeClr>
                </a:solidFill>
                <a:latin typeface="Abadi" panose="020B0604020104020204" pitchFamily="34" charset="0"/>
              </a:rPr>
              <a:t>The number of launches increases, the number of successes increases.</a:t>
            </a:r>
          </a:p>
          <a:p>
            <a:pPr>
              <a:lnSpc>
                <a:spcPct val="100000"/>
              </a:lnSpc>
              <a:spcBef>
                <a:spcPts val="1400"/>
              </a:spcBef>
            </a:pPr>
            <a:r>
              <a:rPr lang="en-US" sz="2200" dirty="0">
                <a:solidFill>
                  <a:schemeClr val="accent3">
                    <a:lumMod val="25000"/>
                  </a:schemeClr>
                </a:solidFill>
                <a:latin typeface="Abadi" panose="020B0604020104020204" pitchFamily="34" charset="0"/>
              </a:rPr>
              <a:t>The annual success rate clearly increases over the years, reflecting a learning curve in launches.</a:t>
            </a:r>
          </a:p>
          <a:p>
            <a:pPr>
              <a:lnSpc>
                <a:spcPct val="100000"/>
              </a:lnSpc>
              <a:spcBef>
                <a:spcPts val="1400"/>
              </a:spcBef>
            </a:pPr>
            <a:r>
              <a:rPr lang="en-US" sz="2200" dirty="0">
                <a:solidFill>
                  <a:schemeClr val="accent3">
                    <a:lumMod val="25000"/>
                  </a:schemeClr>
                </a:solidFill>
                <a:latin typeface="Abadi" panose="020B0604020104020204" pitchFamily="34" charset="0"/>
              </a:rPr>
              <a:t>A higher payload mass indicates that the chance of success is greater.</a:t>
            </a:r>
          </a:p>
          <a:p>
            <a:pPr>
              <a:lnSpc>
                <a:spcPct val="100000"/>
              </a:lnSpc>
              <a:spcBef>
                <a:spcPts val="1400"/>
              </a:spcBef>
            </a:pPr>
            <a:r>
              <a:rPr lang="en-US" sz="2200" dirty="0">
                <a:solidFill>
                  <a:schemeClr val="accent3">
                    <a:lumMod val="25000"/>
                  </a:schemeClr>
                </a:solidFill>
                <a:latin typeface="Abadi" panose="020B0604020104020204" pitchFamily="34" charset="0"/>
              </a:rPr>
              <a:t>a high success rate was achieved for the ES-L1, GEO, HEO and SSO orbits.</a:t>
            </a:r>
          </a:p>
          <a:p>
            <a:pPr>
              <a:lnSpc>
                <a:spcPct val="100000"/>
              </a:lnSpc>
              <a:spcBef>
                <a:spcPts val="1400"/>
              </a:spcBef>
            </a:pPr>
            <a:r>
              <a:rPr lang="en-US" sz="2200" dirty="0">
                <a:solidFill>
                  <a:schemeClr val="accent3">
                    <a:lumMod val="25000"/>
                  </a:schemeClr>
                </a:solidFill>
                <a:latin typeface="Abadi" panose="020B0604020104020204" pitchFamily="34" charset="0"/>
              </a:rPr>
              <a:t>There is a tendency for failure in the first launches of each orbit.</a:t>
            </a:r>
          </a:p>
          <a:p>
            <a:pPr>
              <a:lnSpc>
                <a:spcPct val="100000"/>
              </a:lnSpc>
              <a:spcBef>
                <a:spcPts val="1400"/>
              </a:spcBef>
            </a:pPr>
            <a:r>
              <a:rPr lang="en-US" sz="2200" dirty="0">
                <a:solidFill>
                  <a:schemeClr val="accent3">
                    <a:lumMod val="25000"/>
                  </a:schemeClr>
                </a:solidFill>
                <a:latin typeface="Abadi" panose="020B0604020104020204" pitchFamily="34" charset="0"/>
              </a:rPr>
              <a:t>The launch sites are close to the Equator line.</a:t>
            </a:r>
          </a:p>
          <a:p>
            <a:pPr>
              <a:lnSpc>
                <a:spcPct val="100000"/>
              </a:lnSpc>
              <a:spcBef>
                <a:spcPts val="1400"/>
              </a:spcBef>
            </a:pPr>
            <a:r>
              <a:rPr lang="en-US" sz="2200" dirty="0">
                <a:solidFill>
                  <a:schemeClr val="accent3">
                    <a:lumMod val="25000"/>
                  </a:schemeClr>
                </a:solidFill>
                <a:latin typeface="Abadi" panose="020B0604020104020204" pitchFamily="34" charset="0"/>
              </a:rPr>
              <a:t>KSC LC-39A has the largest success count. This site has achieved a successful rate of 76.9%. </a:t>
            </a:r>
          </a:p>
          <a:p>
            <a:pPr>
              <a:lnSpc>
                <a:spcPct val="100000"/>
              </a:lnSpc>
              <a:spcBef>
                <a:spcPts val="1400"/>
              </a:spcBef>
            </a:pPr>
            <a:r>
              <a:rPr lang="en-US" sz="2200" dirty="0">
                <a:solidFill>
                  <a:schemeClr val="accent3">
                    <a:lumMod val="25000"/>
                  </a:schemeClr>
                </a:solidFill>
                <a:latin typeface="Abadi" panose="020B0604020104020204" pitchFamily="34" charset="0"/>
              </a:rPr>
              <a:t>FT booster version have the largest success rate.</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
        <p:nvSpPr>
          <p:cNvPr id="6" name="CaixaDeTexto 5">
            <a:extLst>
              <a:ext uri="{FF2B5EF4-FFF2-40B4-BE49-F238E27FC236}">
                <a16:creationId xmlns:a16="http://schemas.microsoft.com/office/drawing/2014/main" id="{E288FC29-1828-5C86-BE82-CB32BB1B64B4}"/>
              </a:ext>
            </a:extLst>
          </p:cNvPr>
          <p:cNvSpPr txBox="1"/>
          <p:nvPr/>
        </p:nvSpPr>
        <p:spPr>
          <a:xfrm>
            <a:off x="942392" y="6051849"/>
            <a:ext cx="10077061" cy="738664"/>
          </a:xfrm>
          <a:prstGeom prst="rect">
            <a:avLst/>
          </a:prstGeom>
          <a:noFill/>
        </p:spPr>
        <p:txBody>
          <a:bodyPr wrap="square">
            <a:spAutoFit/>
          </a:bodyPr>
          <a:lstStyle/>
          <a:p>
            <a:r>
              <a:rPr lang="pt-BR" sz="1400" b="1" dirty="0"/>
              <a:t>Link:</a:t>
            </a:r>
          </a:p>
          <a:p>
            <a:r>
              <a:rPr lang="pt-BR" sz="1400" b="1" dirty="0"/>
              <a:t> </a:t>
            </a:r>
            <a:r>
              <a:rPr lang="pt-BR" sz="1400" dirty="0">
                <a:hlinkClick r:id="rId3"/>
              </a:rPr>
              <a:t>https://github.com/fabiorodrigocs/IBMCapstone/blob/8e13fa89cc9baa3a954b574fac4906e1c4684ef4/W4%20-%20SpaceX_Machine_Learning_Prediction_Part_5.jupyterlite%20B.ipynb</a:t>
            </a:r>
            <a:endParaRPr lang="pt-BR" sz="1400" dirty="0"/>
          </a:p>
        </p:txBody>
      </p:sp>
    </p:spTree>
    <p:extLst>
      <p:ext uri="{BB962C8B-B14F-4D97-AF65-F5344CB8AC3E}">
        <p14:creationId xmlns:p14="http://schemas.microsoft.com/office/powerpoint/2010/main" val="163012361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34028" y="2573247"/>
            <a:ext cx="10104817" cy="3452326"/>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20000"/>
              </a:lnSpc>
              <a:spcBef>
                <a:spcPts val="1400"/>
              </a:spcBef>
            </a:pPr>
            <a:r>
              <a:rPr lang="en-US" sz="2600" dirty="0">
                <a:solidFill>
                  <a:schemeClr val="accent3">
                    <a:lumMod val="25000"/>
                  </a:schemeClr>
                </a:solidFill>
                <a:latin typeface="Abadi"/>
              </a:rPr>
              <a:t>Data collection methodology:</a:t>
            </a:r>
          </a:p>
          <a:p>
            <a:pPr>
              <a:lnSpc>
                <a:spcPct val="120000"/>
              </a:lnSpc>
              <a:spcBef>
                <a:spcPts val="1400"/>
              </a:spcBef>
            </a:pPr>
            <a:r>
              <a:rPr lang="en-US" sz="2600" dirty="0">
                <a:solidFill>
                  <a:schemeClr val="accent3">
                    <a:lumMod val="25000"/>
                  </a:schemeClr>
                </a:solidFill>
                <a:latin typeface="Abadi"/>
              </a:rPr>
              <a:t>Perform data wrangling</a:t>
            </a:r>
          </a:p>
          <a:p>
            <a:pPr>
              <a:lnSpc>
                <a:spcPct val="120000"/>
              </a:lnSpc>
              <a:spcBef>
                <a:spcPts val="1400"/>
              </a:spcBef>
            </a:pPr>
            <a:r>
              <a:rPr lang="en-US" sz="26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2600" dirty="0">
                <a:solidFill>
                  <a:schemeClr val="accent3">
                    <a:lumMod val="25000"/>
                  </a:schemeClr>
                </a:solidFill>
                <a:latin typeface="Abadi"/>
              </a:rPr>
              <a:t>Perform interactive visual analytics using Folium and </a:t>
            </a:r>
            <a:r>
              <a:rPr lang="en-US" sz="2600" dirty="0" err="1">
                <a:solidFill>
                  <a:schemeClr val="accent3">
                    <a:lumMod val="25000"/>
                  </a:schemeClr>
                </a:solidFill>
                <a:latin typeface="Abadi"/>
              </a:rPr>
              <a:t>Plotly</a:t>
            </a:r>
            <a:r>
              <a:rPr lang="en-US" sz="2600" dirty="0">
                <a:solidFill>
                  <a:schemeClr val="accent3">
                    <a:lumMod val="25000"/>
                  </a:schemeClr>
                </a:solidFill>
                <a:latin typeface="Abadi"/>
              </a:rPr>
              <a:t> Dash</a:t>
            </a:r>
          </a:p>
          <a:p>
            <a:pPr>
              <a:lnSpc>
                <a:spcPct val="120000"/>
              </a:lnSpc>
              <a:spcBef>
                <a:spcPts val="1400"/>
              </a:spcBef>
            </a:pPr>
            <a:r>
              <a:rPr lang="en-US" sz="2600" dirty="0">
                <a:solidFill>
                  <a:schemeClr val="accent3">
                    <a:lumMod val="25000"/>
                  </a:schemeClr>
                </a:solidFill>
                <a:latin typeface="Abadi"/>
              </a:rPr>
              <a:t>Perform predictive analysis using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
        <p:nvSpPr>
          <p:cNvPr id="3" name="CaixaDeTexto 2">
            <a:extLst>
              <a:ext uri="{FF2B5EF4-FFF2-40B4-BE49-F238E27FC236}">
                <a16:creationId xmlns:a16="http://schemas.microsoft.com/office/drawing/2014/main" id="{3BB6307D-1BF9-AA7E-8E2D-5C03497ABEFB}"/>
              </a:ext>
            </a:extLst>
          </p:cNvPr>
          <p:cNvSpPr txBox="1"/>
          <p:nvPr/>
        </p:nvSpPr>
        <p:spPr>
          <a:xfrm>
            <a:off x="770011" y="1497283"/>
            <a:ext cx="6102220" cy="642484"/>
          </a:xfrm>
          <a:prstGeom prst="rect">
            <a:avLst/>
          </a:prstGeom>
          <a:noFill/>
        </p:spPr>
        <p:txBody>
          <a:bodyPr wrap="square">
            <a:spAutoFit/>
          </a:bodyPr>
          <a:lstStyle/>
          <a:p>
            <a:pPr marL="0" indent="0">
              <a:lnSpc>
                <a:spcPct val="120000"/>
              </a:lnSpc>
              <a:spcBef>
                <a:spcPts val="1400"/>
              </a:spcBef>
              <a:buNone/>
            </a:pPr>
            <a:r>
              <a:rPr lang="en-US" sz="3200" dirty="0">
                <a:solidFill>
                  <a:srgbClr val="0B49CB"/>
                </a:solidFill>
                <a:latin typeface="Abadi"/>
              </a:rPr>
              <a:t>Executive Summary</a:t>
            </a: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
        <p:nvSpPr>
          <p:cNvPr id="2" name="Content Placeholder 2">
            <a:extLst>
              <a:ext uri="{FF2B5EF4-FFF2-40B4-BE49-F238E27FC236}">
                <a16:creationId xmlns:a16="http://schemas.microsoft.com/office/drawing/2014/main" id="{BB99E87E-8D26-ACE6-9FA6-046BD276B918}"/>
              </a:ext>
            </a:extLst>
          </p:cNvPr>
          <p:cNvSpPr txBox="1">
            <a:spLocks/>
          </p:cNvSpPr>
          <p:nvPr/>
        </p:nvSpPr>
        <p:spPr>
          <a:xfrm>
            <a:off x="734028" y="2045381"/>
            <a:ext cx="10671277" cy="4381830"/>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0"/>
              </a:spcBef>
              <a:spcAft>
                <a:spcPts val="3600"/>
              </a:spcAft>
            </a:pPr>
            <a:r>
              <a:rPr lang="en-US" sz="2200" dirty="0">
                <a:latin typeface="Abadi" panose="020B0604020104020204" pitchFamily="34" charset="0"/>
                <a:cs typeface="Arial"/>
              </a:rPr>
              <a:t>The data were collected from the SpaceX API, and cleaned the requested data to make sure it was in the correct format. </a:t>
            </a:r>
          </a:p>
          <a:p>
            <a:pPr>
              <a:spcBef>
                <a:spcPts val="0"/>
              </a:spcBef>
              <a:spcAft>
                <a:spcPts val="3600"/>
              </a:spcAft>
            </a:pPr>
            <a:r>
              <a:rPr lang="en-US" sz="2200" dirty="0">
                <a:latin typeface="Abadi" panose="020B0604020104020204" pitchFamily="34" charset="0"/>
                <a:cs typeface="Arial"/>
              </a:rPr>
              <a:t>So, it resulted in a Pandas data frame that contains the dataset.</a:t>
            </a:r>
          </a:p>
          <a:p>
            <a:pPr>
              <a:spcBef>
                <a:spcPts val="0"/>
              </a:spcBef>
              <a:spcAft>
                <a:spcPts val="3600"/>
              </a:spcAft>
            </a:pPr>
            <a:r>
              <a:rPr lang="en-US" sz="2200" dirty="0">
                <a:latin typeface="Abadi" panose="020B0604020104020204" pitchFamily="34" charset="0"/>
                <a:cs typeface="Arial"/>
              </a:rPr>
              <a:t>It was performed through web scraping to collect Falcon 9 historical launch records from a Wikipedia page titled List of Falcon 9 and Falcon Heavy Launches. </a:t>
            </a:r>
          </a:p>
          <a:p>
            <a:pPr>
              <a:spcBef>
                <a:spcPts val="0"/>
              </a:spcBef>
              <a:spcAft>
                <a:spcPts val="3600"/>
              </a:spcAft>
            </a:pPr>
            <a:r>
              <a:rPr lang="en-US" sz="2200" dirty="0">
                <a:latin typeface="Abadi" panose="020B0604020104020204" pitchFamily="34" charset="0"/>
                <a:cs typeface="Arial"/>
              </a:rPr>
              <a:t>It was performed Exploratory Data Analysis (EDA) to find patterns in the data and determine what would be the label for training supervised models.</a:t>
            </a: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571625"/>
            <a:ext cx="4640263" cy="4225925"/>
          </a:xfrm>
          <a:prstGeom prst="rect">
            <a:avLst/>
          </a:prstGeom>
        </p:spPr>
        <p:txBody>
          <a:bodyPr vert="horz" lIns="91440" tIns="45720" rIns="91440" bIns="45720" rtlCol="0" anchor="t">
            <a:normAutofit fontScale="92500"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Present your data collection with SpaceX REST calls using key phrases and flowcharts</a:t>
            </a:r>
          </a:p>
          <a:p>
            <a:pPr>
              <a:lnSpc>
                <a:spcPct val="100000"/>
              </a:lnSpc>
              <a:spcBef>
                <a:spcPts val="1400"/>
              </a:spcBef>
            </a:pPr>
            <a:r>
              <a:rPr lang="en-US" sz="2200" dirty="0">
                <a:solidFill>
                  <a:schemeClr val="accent3">
                    <a:lumMod val="25000"/>
                  </a:schemeClr>
                </a:solidFill>
                <a:latin typeface="Abadi" panose="020B0604020104020204" pitchFamily="34" charset="0"/>
              </a:rPr>
              <a:t>1) Import libraries and auxiliary functions </a:t>
            </a:r>
          </a:p>
          <a:p>
            <a:pPr>
              <a:lnSpc>
                <a:spcPct val="100000"/>
              </a:lnSpc>
              <a:spcBef>
                <a:spcPts val="1400"/>
              </a:spcBef>
            </a:pPr>
            <a:r>
              <a:rPr lang="en-US" sz="2200" dirty="0">
                <a:solidFill>
                  <a:schemeClr val="accent3">
                    <a:lumMod val="25000"/>
                  </a:schemeClr>
                </a:solidFill>
                <a:latin typeface="Abadi" panose="020B0604020104020204" pitchFamily="34" charset="0"/>
              </a:rPr>
              <a:t>2) </a:t>
            </a:r>
            <a:r>
              <a:rPr lang="en-US" sz="2200" b="0" i="0" dirty="0">
                <a:effectLst/>
                <a:latin typeface="Abadi" panose="020B0604020104020204" pitchFamily="34" charset="0"/>
              </a:rPr>
              <a:t>Now let's start requesting rocket launch data from SpaceX API with the following URL</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3) Request and parse the </a:t>
            </a:r>
            <a:r>
              <a:rPr lang="en-US" sz="2200" dirty="0" err="1">
                <a:solidFill>
                  <a:schemeClr val="accent3">
                    <a:lumMod val="25000"/>
                  </a:schemeClr>
                </a:solidFill>
                <a:latin typeface="Abadi" panose="020B0604020104020204" pitchFamily="34" charset="0"/>
              </a:rPr>
              <a:t>SpacX</a:t>
            </a:r>
            <a:r>
              <a:rPr lang="en-US" sz="2200" dirty="0">
                <a:solidFill>
                  <a:schemeClr val="accent3">
                    <a:lumMod val="25000"/>
                  </a:schemeClr>
                </a:solidFill>
                <a:latin typeface="Abadi" panose="020B0604020104020204" pitchFamily="34" charset="0"/>
              </a:rPr>
              <a:t> launch data using the GET request</a:t>
            </a:r>
          </a:p>
          <a:p>
            <a:pPr>
              <a:lnSpc>
                <a:spcPct val="100000"/>
              </a:lnSpc>
              <a:spcBef>
                <a:spcPts val="1400"/>
              </a:spcBef>
            </a:pPr>
            <a:r>
              <a:rPr lang="en-US" sz="2200" dirty="0">
                <a:solidFill>
                  <a:schemeClr val="accent3">
                    <a:lumMod val="25000"/>
                  </a:schemeClr>
                </a:solidFill>
                <a:latin typeface="Abadi" panose="020B0604020104020204" pitchFamily="34" charset="0"/>
              </a:rPr>
              <a:t>4) Filter the </a:t>
            </a:r>
            <a:r>
              <a:rPr lang="en-US" sz="2200" dirty="0" err="1">
                <a:solidFill>
                  <a:schemeClr val="accent3">
                    <a:lumMod val="25000"/>
                  </a:schemeClr>
                </a:solidFill>
                <a:latin typeface="Abadi" panose="020B0604020104020204" pitchFamily="34" charset="0"/>
              </a:rPr>
              <a:t>dataframe</a:t>
            </a:r>
            <a:r>
              <a:rPr lang="en-US" sz="2200" dirty="0">
                <a:solidFill>
                  <a:schemeClr val="accent3">
                    <a:lumMod val="25000"/>
                  </a:schemeClr>
                </a:solidFill>
                <a:latin typeface="Abadi" panose="020B0604020104020204" pitchFamily="34" charset="0"/>
              </a:rPr>
              <a:t> to only include Falcon 9 launches</a:t>
            </a:r>
          </a:p>
          <a:p>
            <a:pPr>
              <a:lnSpc>
                <a:spcPct val="100000"/>
              </a:lnSpc>
              <a:spcBef>
                <a:spcPts val="1400"/>
              </a:spcBef>
            </a:pPr>
            <a:endParaRPr lang="en-US" sz="2200" dirty="0">
              <a:solidFill>
                <a:schemeClr val="accent3">
                  <a:lumMod val="25000"/>
                </a:schemeClr>
              </a:solidFill>
              <a:latin typeface="Abadi"/>
            </a:endParaRPr>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
        <p:nvSpPr>
          <p:cNvPr id="11" name="CaixaDeTexto 10">
            <a:hlinkClick r:id="rId3"/>
            <a:extLst>
              <a:ext uri="{FF2B5EF4-FFF2-40B4-BE49-F238E27FC236}">
                <a16:creationId xmlns:a16="http://schemas.microsoft.com/office/drawing/2014/main" id="{89320F24-C689-961F-4E0D-C4F756170AFE}"/>
              </a:ext>
            </a:extLst>
          </p:cNvPr>
          <p:cNvSpPr txBox="1"/>
          <p:nvPr/>
        </p:nvSpPr>
        <p:spPr>
          <a:xfrm>
            <a:off x="770011" y="6049300"/>
            <a:ext cx="10479617" cy="523220"/>
          </a:xfrm>
          <a:prstGeom prst="rect">
            <a:avLst/>
          </a:prstGeom>
          <a:noFill/>
        </p:spPr>
        <p:txBody>
          <a:bodyPr wrap="square">
            <a:spAutoFit/>
          </a:bodyPr>
          <a:lstStyle/>
          <a:p>
            <a:r>
              <a:rPr lang="pt-BR" sz="1400" b="1" dirty="0"/>
              <a:t>Link:</a:t>
            </a:r>
            <a:r>
              <a:rPr lang="pt-BR" sz="1400" dirty="0"/>
              <a:t> </a:t>
            </a:r>
            <a:r>
              <a:rPr lang="pt-BR" sz="1400" dirty="0">
                <a:hlinkClick r:id="rId4"/>
              </a:rPr>
              <a:t>https://github.com/fabiorodrigocs/IBMCapstone/blob/10b29ca34c976d29672521c0a6b5b6dcd727df5c/W1%20-%201%20-%20jupyter-labs-spacex-data-collection-api.ipynb</a:t>
            </a:r>
            <a:endParaRPr lang="pt-BR" sz="1400" dirty="0"/>
          </a:p>
        </p:txBody>
      </p:sp>
      <p:pic>
        <p:nvPicPr>
          <p:cNvPr id="15" name="Imagem 14">
            <a:extLst>
              <a:ext uri="{FF2B5EF4-FFF2-40B4-BE49-F238E27FC236}">
                <a16:creationId xmlns:a16="http://schemas.microsoft.com/office/drawing/2014/main" id="{A82403EB-5B92-B8CD-EDB4-29D46C5F81D2}"/>
              </a:ext>
            </a:extLst>
          </p:cNvPr>
          <p:cNvPicPr>
            <a:picLocks noChangeAspect="1"/>
          </p:cNvPicPr>
          <p:nvPr/>
        </p:nvPicPr>
        <p:blipFill>
          <a:blip r:embed="rId5"/>
          <a:stretch>
            <a:fillRect/>
          </a:stretch>
        </p:blipFill>
        <p:spPr>
          <a:xfrm>
            <a:off x="5910369" y="1571625"/>
            <a:ext cx="5608806" cy="838273"/>
          </a:xfrm>
          <a:prstGeom prst="rect">
            <a:avLst/>
          </a:prstGeom>
        </p:spPr>
      </p:pic>
      <p:pic>
        <p:nvPicPr>
          <p:cNvPr id="25" name="Imagem 24">
            <a:extLst>
              <a:ext uri="{FF2B5EF4-FFF2-40B4-BE49-F238E27FC236}">
                <a16:creationId xmlns:a16="http://schemas.microsoft.com/office/drawing/2014/main" id="{7DB7C23A-5BD1-74F5-1185-E9D656742470}"/>
              </a:ext>
            </a:extLst>
          </p:cNvPr>
          <p:cNvPicPr>
            <a:picLocks noChangeAspect="1"/>
          </p:cNvPicPr>
          <p:nvPr/>
        </p:nvPicPr>
        <p:blipFill>
          <a:blip r:embed="rId6"/>
          <a:stretch>
            <a:fillRect/>
          </a:stretch>
        </p:blipFill>
        <p:spPr>
          <a:xfrm>
            <a:off x="5910369" y="2502837"/>
            <a:ext cx="5959356" cy="510584"/>
          </a:xfrm>
          <a:prstGeom prst="rect">
            <a:avLst/>
          </a:prstGeom>
        </p:spPr>
      </p:pic>
      <p:pic>
        <p:nvPicPr>
          <p:cNvPr id="27" name="Imagem 26">
            <a:extLst>
              <a:ext uri="{FF2B5EF4-FFF2-40B4-BE49-F238E27FC236}">
                <a16:creationId xmlns:a16="http://schemas.microsoft.com/office/drawing/2014/main" id="{1455BC64-C47B-ABF7-96F6-AA0877A92D3F}"/>
              </a:ext>
            </a:extLst>
          </p:cNvPr>
          <p:cNvPicPr>
            <a:picLocks noChangeAspect="1"/>
          </p:cNvPicPr>
          <p:nvPr/>
        </p:nvPicPr>
        <p:blipFill>
          <a:blip r:embed="rId7"/>
          <a:stretch>
            <a:fillRect/>
          </a:stretch>
        </p:blipFill>
        <p:spPr>
          <a:xfrm>
            <a:off x="5910369" y="3186158"/>
            <a:ext cx="6104149" cy="419136"/>
          </a:xfrm>
          <a:prstGeom prst="rect">
            <a:avLst/>
          </a:prstGeom>
        </p:spPr>
      </p:pic>
      <p:pic>
        <p:nvPicPr>
          <p:cNvPr id="29" name="Imagem 28">
            <a:extLst>
              <a:ext uri="{FF2B5EF4-FFF2-40B4-BE49-F238E27FC236}">
                <a16:creationId xmlns:a16="http://schemas.microsoft.com/office/drawing/2014/main" id="{443DE732-CC27-A060-D907-FC5A20B2B9C3}"/>
              </a:ext>
            </a:extLst>
          </p:cNvPr>
          <p:cNvPicPr>
            <a:picLocks noChangeAspect="1"/>
          </p:cNvPicPr>
          <p:nvPr/>
        </p:nvPicPr>
        <p:blipFill>
          <a:blip r:embed="rId8"/>
          <a:stretch>
            <a:fillRect/>
          </a:stretch>
        </p:blipFill>
        <p:spPr>
          <a:xfrm>
            <a:off x="5198747" y="4305216"/>
            <a:ext cx="6797629" cy="548688"/>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467689"/>
            <a:ext cx="10464873" cy="4558461"/>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Pandas </a:t>
            </a:r>
            <a:r>
              <a:rPr lang="en-US" sz="2200" dirty="0" err="1">
                <a:solidFill>
                  <a:schemeClr val="accent3">
                    <a:lumMod val="25000"/>
                  </a:schemeClr>
                </a:solidFill>
                <a:latin typeface="Abadi" panose="020B0604020104020204" pitchFamily="34" charset="0"/>
              </a:rPr>
              <a:t>dataframe</a:t>
            </a:r>
            <a:r>
              <a:rPr lang="en-US" sz="2200" dirty="0">
                <a:solidFill>
                  <a:schemeClr val="accent3">
                    <a:lumMod val="25000"/>
                  </a:schemeClr>
                </a:solidFill>
                <a:latin typeface="Abadi" panose="020B0604020104020204" pitchFamily="34" charset="0"/>
              </a:rPr>
              <a:t> after dealing with missing values.</a:t>
            </a:r>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669281"/>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7" name="Imagem 6">
            <a:extLst>
              <a:ext uri="{FF2B5EF4-FFF2-40B4-BE49-F238E27FC236}">
                <a16:creationId xmlns:a16="http://schemas.microsoft.com/office/drawing/2014/main" id="{C8BB4C7E-D4AA-8B10-5555-3F7080AB71C3}"/>
              </a:ext>
            </a:extLst>
          </p:cNvPr>
          <p:cNvPicPr>
            <a:picLocks noChangeAspect="1"/>
          </p:cNvPicPr>
          <p:nvPr/>
        </p:nvPicPr>
        <p:blipFill>
          <a:blip r:embed="rId3"/>
          <a:stretch>
            <a:fillRect/>
          </a:stretch>
        </p:blipFill>
        <p:spPr>
          <a:xfrm>
            <a:off x="2757822" y="2281845"/>
            <a:ext cx="7093750" cy="3387465"/>
          </a:xfrm>
          <a:prstGeom prst="rect">
            <a:avLst/>
          </a:prstGeom>
        </p:spPr>
      </p:pic>
      <p:sp>
        <p:nvSpPr>
          <p:cNvPr id="2" name="CaixaDeTexto 1">
            <a:hlinkClick r:id="rId4"/>
            <a:extLst>
              <a:ext uri="{FF2B5EF4-FFF2-40B4-BE49-F238E27FC236}">
                <a16:creationId xmlns:a16="http://schemas.microsoft.com/office/drawing/2014/main" id="{238000C3-3D47-BD32-0525-2F1856012951}"/>
              </a:ext>
            </a:extLst>
          </p:cNvPr>
          <p:cNvSpPr txBox="1"/>
          <p:nvPr/>
        </p:nvSpPr>
        <p:spPr>
          <a:xfrm>
            <a:off x="820738" y="5909339"/>
            <a:ext cx="10428890" cy="738664"/>
          </a:xfrm>
          <a:prstGeom prst="rect">
            <a:avLst/>
          </a:prstGeom>
          <a:noFill/>
        </p:spPr>
        <p:txBody>
          <a:bodyPr wrap="square">
            <a:spAutoFit/>
          </a:bodyPr>
          <a:lstStyle/>
          <a:p>
            <a:r>
              <a:rPr lang="pt-BR" sz="1400" b="1" dirty="0"/>
              <a:t>Link:</a:t>
            </a:r>
          </a:p>
          <a:p>
            <a:r>
              <a:rPr lang="pt-BR" sz="1400" dirty="0">
                <a:hlinkClick r:id="rId4"/>
              </a:rPr>
              <a:t>https://github.com/fabiorodrigocs/IBMCapstone/blob/10b29ca34c976d29672521c0a6b5b6dcd727df5c/W1%20-%201%20-%20jupyter-labs-spacex-data-collection-api.ipynb</a:t>
            </a:r>
            <a:endParaRPr lang="pt-BR" sz="1400" dirty="0"/>
          </a:p>
        </p:txBody>
      </p:sp>
    </p:spTree>
    <p:extLst>
      <p:ext uri="{BB962C8B-B14F-4D97-AF65-F5344CB8AC3E}">
        <p14:creationId xmlns:p14="http://schemas.microsoft.com/office/powerpoint/2010/main" val="4085243991"/>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4101</TotalTime>
  <Words>3298</Words>
  <Application>Microsoft Office PowerPoint</Application>
  <PresentationFormat>Widescreen</PresentationFormat>
  <Paragraphs>332</Paragraphs>
  <Slides>55</Slides>
  <Notes>7</Notes>
  <HiddenSlides>0</HiddenSlides>
  <MMClips>0</MMClips>
  <ScaleCrop>false</ScaleCrop>
  <HeadingPairs>
    <vt:vector size="6" baseType="variant">
      <vt:variant>
        <vt:lpstr>Fontes usadas</vt:lpstr>
      </vt:variant>
      <vt:variant>
        <vt:i4>7</vt:i4>
      </vt:variant>
      <vt:variant>
        <vt:lpstr>Tema</vt:lpstr>
      </vt:variant>
      <vt:variant>
        <vt:i4>1</vt:i4>
      </vt:variant>
      <vt:variant>
        <vt:lpstr>Títulos de slides</vt:lpstr>
      </vt:variant>
      <vt:variant>
        <vt:i4>55</vt:i4>
      </vt:variant>
    </vt:vector>
  </HeadingPairs>
  <TitlesOfParts>
    <vt:vector size="63" baseType="lpstr">
      <vt:lpstr>Abadi</vt:lpstr>
      <vt:lpstr>Arial</vt:lpstr>
      <vt:lpstr>Calibri</vt:lpstr>
      <vt:lpstr>IBM Plex Mono SemiBold</vt:lpstr>
      <vt:lpstr>system-ui</vt:lpstr>
      <vt:lpstr>Trebuchet MS</vt:lpstr>
      <vt:lpstr>Wingdings</vt:lpstr>
      <vt:lpstr>Custom Design</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Fabio Rodrigo Cavalcante da Silva</cp:lastModifiedBy>
  <cp:revision>239</cp:revision>
  <dcterms:created xsi:type="dcterms:W3CDTF">2021-04-29T18:58:34Z</dcterms:created>
  <dcterms:modified xsi:type="dcterms:W3CDTF">2024-03-14T12:04:38Z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y fmtid="{D5CDD505-2E9C-101B-9397-08002B2CF9AE}" pid="3" name="MSIP_Label_140b9f7d-8e3a-482f-9702-4b7ffc40985a_Enabled">
    <vt:lpwstr>true</vt:lpwstr>
  </property>
  <property fmtid="{D5CDD505-2E9C-101B-9397-08002B2CF9AE}" pid="4" name="MSIP_Label_140b9f7d-8e3a-482f-9702-4b7ffc40985a_SetDate">
    <vt:lpwstr>2024-03-10T12:47:05Z</vt:lpwstr>
  </property>
  <property fmtid="{D5CDD505-2E9C-101B-9397-08002B2CF9AE}" pid="5" name="MSIP_Label_140b9f7d-8e3a-482f-9702-4b7ffc40985a_Method">
    <vt:lpwstr>Privileged</vt:lpwstr>
  </property>
  <property fmtid="{D5CDD505-2E9C-101B-9397-08002B2CF9AE}" pid="6" name="MSIP_Label_140b9f7d-8e3a-482f-9702-4b7ffc40985a_Name">
    <vt:lpwstr>Pública</vt:lpwstr>
  </property>
  <property fmtid="{D5CDD505-2E9C-101B-9397-08002B2CF9AE}" pid="7" name="MSIP_Label_140b9f7d-8e3a-482f-9702-4b7ffc40985a_SiteId">
    <vt:lpwstr>5b6f6241-9a57-4be4-8e50-1dfa72e79a57</vt:lpwstr>
  </property>
  <property fmtid="{D5CDD505-2E9C-101B-9397-08002B2CF9AE}" pid="8" name="MSIP_Label_140b9f7d-8e3a-482f-9702-4b7ffc40985a_ActionId">
    <vt:lpwstr>fece6c52-9d42-44c8-a793-dd698fde83ce</vt:lpwstr>
  </property>
  <property fmtid="{D5CDD505-2E9C-101B-9397-08002B2CF9AE}" pid="9" name="MSIP_Label_140b9f7d-8e3a-482f-9702-4b7ffc40985a_ContentBits">
    <vt:lpwstr>2</vt:lpwstr>
  </property>
  <property fmtid="{D5CDD505-2E9C-101B-9397-08002B2CF9AE}" pid="10" name="ClassificationContentMarkingFooterLocations">
    <vt:lpwstr>Custom Design:3</vt:lpwstr>
  </property>
  <property fmtid="{D5CDD505-2E9C-101B-9397-08002B2CF9AE}" pid="11" name="ClassificationContentMarkingFooterText">
    <vt:lpwstr>PÚBLICA</vt:lpwstr>
  </property>
</Properties>
</file>